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300" r:id="rId4"/>
    <p:sldId id="258" r:id="rId5"/>
    <p:sldId id="271" r:id="rId6"/>
    <p:sldId id="261" r:id="rId7"/>
    <p:sldId id="260" r:id="rId8"/>
    <p:sldId id="301" r:id="rId9"/>
    <p:sldId id="262" r:id="rId10"/>
    <p:sldId id="264" r:id="rId11"/>
    <p:sldId id="265" r:id="rId12"/>
    <p:sldId id="281" r:id="rId13"/>
    <p:sldId id="285" r:id="rId14"/>
    <p:sldId id="282" r:id="rId15"/>
    <p:sldId id="287" r:id="rId16"/>
    <p:sldId id="274" r:id="rId1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322"/>
    <a:srgbClr val="4B2302"/>
    <a:srgbClr val="AE7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1" autoAdjust="0"/>
    <p:restoredTop sz="96040" autoAdjust="0"/>
  </p:normalViewPr>
  <p:slideViewPr>
    <p:cSldViewPr>
      <p:cViewPr>
        <p:scale>
          <a:sx n="100" d="100"/>
          <a:sy n="100" d="100"/>
        </p:scale>
        <p:origin x="-7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500441D-A44D-4F8B-97AD-F2F5F15139AE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2F1041C-C5B3-4E49-A9D4-52C856664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625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5147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25512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9827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6726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97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1919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94578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56145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74616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18253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9150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2808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8456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1714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2893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0551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0407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8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7059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2985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4780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5124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9383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543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328343" y="2962662"/>
            <a:ext cx="9601200" cy="4038600"/>
            <a:chOff x="-304800" y="2971800"/>
            <a:chExt cx="9601200" cy="4038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2971800"/>
              <a:ext cx="4038600" cy="40386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67149" y="3162687"/>
              <a:ext cx="7329251" cy="2323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0" dirty="0" err="1" smtClean="0">
                  <a:solidFill>
                    <a:schemeClr val="bg1"/>
                  </a:solidFill>
                  <a:latin typeface="Caslon Bd BT" panose="02030703070706020403" pitchFamily="18" charset="0"/>
                </a:rPr>
                <a:t>ouisiana</a:t>
              </a:r>
              <a:endParaRPr lang="en-US" sz="14400" dirty="0">
                <a:solidFill>
                  <a:schemeClr val="bg1"/>
                </a:solidFill>
                <a:latin typeface="Caslon Bd BT" panose="02030703070706020403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0400" y="5059740"/>
              <a:ext cx="60340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  <a:latin typeface="Caslon Bd BT" panose="02030703070706020403" pitchFamily="18" charset="0"/>
                </a:rPr>
                <a:t>Anthology</a:t>
              </a:r>
              <a:endParaRPr lang="en-US" sz="9600" dirty="0">
                <a:solidFill>
                  <a:schemeClr val="bg1"/>
                </a:solidFill>
                <a:latin typeface="Caslon Bd BT" panose="02030703070706020403" pitchFamily="18" charset="0"/>
              </a:endParaRPr>
            </a:p>
          </p:txBody>
        </p:sp>
      </p:grpSp>
      <p:pic>
        <p:nvPicPr>
          <p:cNvPr id="5" name="46551A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de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86684" y="6620262"/>
            <a:ext cx="199638" cy="19963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04800"/>
            <a:ext cx="8382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Workman in Louisiana</a:t>
            </a:r>
            <a:endParaRPr lang="en-US" sz="5400" dirty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Caslon224 Bk BT" panose="02030503070506020404" pitchFamily="18" charset="0"/>
              </a:rPr>
              <a:t>Moved to New Orleans right after the Louisiana Purchase, 1804.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Appointed Judge of the County of Orleans, May 1805.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Named to a committee start a Protestant church in New Orleans, June 1805.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Helped organize the Mexico Association, intended to “liberate” Mexico. Contacted by Aaron Burr, 1805.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Sided with Burr in freeing the men arrested for treason by Gen. James Wilkinson, 1807.</a:t>
            </a:r>
            <a:endParaRPr lang="en-US" sz="2800" dirty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endParaRPr lang="en-US" dirty="0"/>
          </a:p>
        </p:txBody>
      </p:sp>
      <p:pic>
        <p:nvPicPr>
          <p:cNvPr id="2" name="slide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675" y="6293286"/>
            <a:ext cx="238125" cy="2381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381000"/>
            <a:ext cx="75438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Liberty in Louisiana</a:t>
            </a:r>
          </a:p>
          <a:p>
            <a:endParaRPr lang="en-US" sz="3600" dirty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Probably the earliest play about Louisiana in English.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Performed in Charleston, SC, New York, Philadelphia, and Savannah. 1804-1805.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We don’t know if it was ever performed in New Orleans.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4B2302"/>
              </a:solidFill>
              <a:latin typeface="Caslon224 Bk BT" panose="02030503070506020404" pitchFamily="18" charset="0"/>
            </a:endParaRPr>
          </a:p>
        </p:txBody>
      </p:sp>
      <p:pic>
        <p:nvPicPr>
          <p:cNvPr id="2" name="11--the_play_itsel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324600"/>
            <a:ext cx="228600" cy="22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9890"/>
            <a:ext cx="8077199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Synopsis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Most of the </a:t>
            </a:r>
            <a:r>
              <a:rPr lang="en-US" sz="3200" dirty="0" smtClean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characters are stock figures representing 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old European order.  </a:t>
            </a:r>
            <a:endParaRPr lang="en-US" sz="3200" dirty="0" smtClean="0">
              <a:solidFill>
                <a:srgbClr val="44332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Two 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wandering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picaros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the Irish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Phelim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O’Flynn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and the Scottish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Sawny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M’Gregor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initiate the action.  </a:t>
            </a:r>
            <a:endParaRPr lang="en-US" sz="3200" dirty="0" smtClean="0">
              <a:solidFill>
                <a:srgbClr val="44332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Soon 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they encounter the corrupt and foolish Spanish </a:t>
            </a:r>
            <a:r>
              <a:rPr lang="en-US" sz="3200" dirty="0" smtClean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Judge 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Don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Bertoldo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de la </a:t>
            </a:r>
            <a:r>
              <a:rPr lang="en-US" sz="3200" dirty="0" smtClean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Plata, his 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vain wife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Señora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de la </a:t>
            </a:r>
            <a:r>
              <a:rPr lang="en-US" sz="3200" dirty="0" smtClean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Plata.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At risk is 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 young </a:t>
            </a:r>
            <a:r>
              <a:rPr lang="en-US" sz="3200" dirty="0" smtClean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heiress 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Laura, the </a:t>
            </a:r>
            <a:r>
              <a:rPr lang="en-US" sz="3200" dirty="0" smtClean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innocent 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yet intelligent, vivacious ward of Don </a:t>
            </a:r>
            <a:r>
              <a:rPr lang="en-US" sz="3200" dirty="0" err="1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Bertoldo</a:t>
            </a:r>
            <a:r>
              <a:rPr lang="en-US" sz="3200" dirty="0">
                <a:solidFill>
                  <a:srgbClr val="4433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>
              <a:solidFill>
                <a:srgbClr val="443322"/>
              </a:solidFill>
              <a:latin typeface="Caslon224 Bk BT" panose="02030503070506020404" pitchFamily="18" charset="0"/>
            </a:endParaRPr>
          </a:p>
          <a:p>
            <a:endParaRPr lang="en-US" dirty="0"/>
          </a:p>
        </p:txBody>
      </p:sp>
      <p:pic>
        <p:nvPicPr>
          <p:cNvPr id="3" name="slide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974" y="6591299"/>
            <a:ext cx="228599" cy="22859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426665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304800"/>
            <a:ext cx="77724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The Plots against Laura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Comedy of manners.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4B2302"/>
                </a:solidFill>
                <a:latin typeface="Caslon224 Bk BT" panose="02030503070506020404" pitchFamily="18" charset="0"/>
              </a:rPr>
              <a:t>Phelim</a:t>
            </a:r>
            <a:r>
              <a:rPr lang="en-US" sz="2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 finds out about Laura, the rich heiress.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Impersonates Captain O’Brien, the fiancé she’s never met.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Judge </a:t>
            </a:r>
            <a:r>
              <a:rPr lang="en-US" sz="2800" dirty="0" smtClean="0">
                <a:solidFill>
                  <a:srgbClr val="4B230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 </a:t>
            </a:r>
            <a:r>
              <a:rPr lang="en-US" sz="2800" dirty="0" smtClean="0">
                <a:solidFill>
                  <a:srgbClr val="4B230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Plata wants to elope with Laura.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4B2302"/>
                </a:solidFill>
                <a:latin typeface="Times New Roman" panose="02020603050405020304" pitchFamily="18" charset="0"/>
              </a:rPr>
              <a:t>Señora</a:t>
            </a:r>
            <a:r>
              <a:rPr lang="en-US" sz="2800" dirty="0" smtClean="0">
                <a:solidFill>
                  <a:srgbClr val="4B230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</a:rPr>
              <a:t>de la Plata conspires with </a:t>
            </a:r>
            <a:r>
              <a:rPr lang="en-US" sz="2800" dirty="0" err="1">
                <a:solidFill>
                  <a:srgbClr val="4B2302"/>
                </a:solidFill>
                <a:latin typeface="Times New Roman" panose="02020603050405020304" pitchFamily="18" charset="0"/>
              </a:rPr>
              <a:t>Phelim</a:t>
            </a:r>
            <a:r>
              <a:rPr lang="en-US" sz="2800" dirty="0">
                <a:solidFill>
                  <a:srgbClr val="4B2302"/>
                </a:solidFill>
                <a:latin typeface="Times New Roman" panose="02020603050405020304" pitchFamily="18" charset="0"/>
              </a:rPr>
              <a:t> to thwart her husband and have the Captain to herself</a:t>
            </a:r>
            <a:r>
              <a:rPr lang="en-US" sz="2800" dirty="0" smtClean="0">
                <a:solidFill>
                  <a:srgbClr val="4B2302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Times New Roman" panose="02020603050405020304" pitchFamily="18" charset="0"/>
              </a:rPr>
              <a:t>Theresa helps marry </a:t>
            </a:r>
            <a:r>
              <a:rPr lang="en-US" sz="2800" dirty="0" err="1" smtClean="0">
                <a:solidFill>
                  <a:srgbClr val="4B2302"/>
                </a:solidFill>
                <a:latin typeface="Times New Roman" panose="02020603050405020304" pitchFamily="18" charset="0"/>
              </a:rPr>
              <a:t>Phelim</a:t>
            </a:r>
            <a:r>
              <a:rPr lang="en-US" sz="2800" dirty="0" smtClean="0">
                <a:solidFill>
                  <a:srgbClr val="4B2302"/>
                </a:solidFill>
                <a:latin typeface="Times New Roman" panose="02020603050405020304" pitchFamily="18" charset="0"/>
              </a:rPr>
              <a:t> to the pregnant Lucy </a:t>
            </a:r>
            <a:r>
              <a:rPr lang="en-US" sz="2800" dirty="0" err="1" smtClean="0">
                <a:solidFill>
                  <a:srgbClr val="4B2302"/>
                </a:solidFill>
                <a:latin typeface="Times New Roman" panose="02020603050405020304" pitchFamily="18" charset="0"/>
              </a:rPr>
              <a:t>Margland</a:t>
            </a:r>
            <a:r>
              <a:rPr lang="en-US" sz="2800" dirty="0" smtClean="0">
                <a:solidFill>
                  <a:srgbClr val="4B2302"/>
                </a:solidFill>
                <a:latin typeface="Times New Roman" panose="02020603050405020304" pitchFamily="18" charset="0"/>
              </a:rPr>
              <a:t>, whom he’d abandoned in Tennessee.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4B2302"/>
                </a:solidFill>
                <a:latin typeface="Times New Roman" panose="02020603050405020304" pitchFamily="18" charset="0"/>
              </a:rPr>
              <a:t>The American General overrules Plata’s plot.</a:t>
            </a:r>
            <a:endParaRPr lang="en-US" sz="2800" dirty="0" smtClean="0">
              <a:solidFill>
                <a:srgbClr val="4B2302"/>
              </a:solidFill>
              <a:latin typeface="Caslon224 Bk BT" panose="02030503070506020404" pitchFamily="18" charset="0"/>
            </a:endParaRPr>
          </a:p>
        </p:txBody>
      </p:sp>
      <p:pic>
        <p:nvPicPr>
          <p:cNvPr id="4" name="13--plot-against_Lau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569064"/>
            <a:ext cx="168265" cy="1682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73011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95" y="0"/>
            <a:ext cx="5070610" cy="6858000"/>
          </a:xfrm>
          <a:prstGeom prst="rect">
            <a:avLst/>
          </a:prstGeom>
        </p:spPr>
      </p:pic>
      <p:pic>
        <p:nvPicPr>
          <p:cNvPr id="3" name="14--Portrait_of_the_transf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6248400"/>
            <a:ext cx="152400" cy="152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6449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0"/>
            <a:ext cx="77724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Themes</a:t>
            </a: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Federalist perspective.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Corruption of Spanish rule. The judge takes the </a:t>
            </a:r>
            <a:r>
              <a:rPr lang="en-US" sz="3200" i="1" dirty="0" err="1" smtClean="0">
                <a:solidFill>
                  <a:srgbClr val="4B2302"/>
                </a:solidFill>
                <a:latin typeface="Caslon224 Bk BT" panose="02030503070506020404" pitchFamily="18" charset="0"/>
              </a:rPr>
              <a:t>mordida</a:t>
            </a: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 </a:t>
            </a: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i</a:t>
            </a: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n all his cases.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Spanish rule is also monarchical—governs on behalf of the aristocracy.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The honesty of American rule.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No slaves, no Native Americans, few of the lower classes.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The blessings of liberty. But liberty as the Americans see it. Preserves the weak from the strong, but also preserves property.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4B2302"/>
              </a:solidFill>
              <a:latin typeface="Caslon224 Bk BT" panose="02030503070506020404" pitchFamily="18" charset="0"/>
            </a:endParaRPr>
          </a:p>
        </p:txBody>
      </p:sp>
      <p:pic>
        <p:nvPicPr>
          <p:cNvPr id="3" name="slide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248400"/>
            <a:ext cx="228600" cy="22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42708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slide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6400800"/>
            <a:ext cx="228600" cy="22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7615" cy="6958212"/>
          </a:xfrm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86715" y="152400"/>
            <a:ext cx="7101110" cy="1877437"/>
          </a:xfrm>
          <a:prstGeom prst="rect">
            <a:avLst/>
          </a:prstGeom>
          <a:solidFill>
            <a:srgbClr val="AE744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i="1" dirty="0" smtClean="0">
                <a:solidFill>
                  <a:schemeClr val="bg1"/>
                </a:solidFill>
                <a:latin typeface="Caslon540 BT" pitchFamily="18" charset="0"/>
              </a:rPr>
              <a:t>Liberty in Louisiana</a:t>
            </a:r>
            <a:r>
              <a:rPr lang="en-US" altLang="en-US" sz="7200" dirty="0" smtClean="0">
                <a:solidFill>
                  <a:schemeClr val="bg1"/>
                </a:solidFill>
                <a:latin typeface="Caslon540 BT" pitchFamily="18" charset="0"/>
              </a:rPr>
              <a:t/>
            </a:r>
            <a:br>
              <a:rPr lang="en-US" altLang="en-US" sz="7200" dirty="0" smtClean="0">
                <a:solidFill>
                  <a:schemeClr val="bg1"/>
                </a:solidFill>
                <a:latin typeface="Caslon540 BT" pitchFamily="18" charset="0"/>
              </a:rPr>
            </a:br>
            <a:r>
              <a:rPr lang="en-US" altLang="en-US" sz="4400" dirty="0" smtClean="0">
                <a:solidFill>
                  <a:schemeClr val="bg1"/>
                </a:solidFill>
                <a:latin typeface="Caslon540 BT" pitchFamily="18" charset="0"/>
              </a:rPr>
              <a:t>James Workman</a:t>
            </a:r>
            <a:endParaRPr lang="en-US" altLang="en-US" sz="4400" dirty="0">
              <a:solidFill>
                <a:schemeClr val="bg1"/>
              </a:solidFill>
              <a:latin typeface="Caslon540 BT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6362700"/>
            <a:ext cx="228600" cy="22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84" y="0"/>
            <a:ext cx="10046368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336508"/>
            <a:ext cx="228600" cy="22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115882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582" y="0"/>
            <a:ext cx="3654835" cy="6858000"/>
          </a:xfrm>
          <a:prstGeom prst="rect">
            <a:avLst/>
          </a:prstGeom>
        </p:spPr>
      </p:pic>
      <p:pic>
        <p:nvPicPr>
          <p:cNvPr id="2" name="04--title_p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6172200"/>
            <a:ext cx="228601" cy="22860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24" y="0"/>
            <a:ext cx="3910951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6172200"/>
            <a:ext cx="228600" cy="22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45" y="0"/>
            <a:ext cx="6032310" cy="685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6248400"/>
            <a:ext cx="152400" cy="1524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6019800"/>
            <a:ext cx="228600" cy="22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ropbox\doc\presentations\LA_folklife_2019\LA_folklife_2019_files\08--excer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29" y="-199966"/>
            <a:ext cx="5437171" cy="713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096000"/>
            <a:ext cx="228600" cy="22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294466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8305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James Workman</a:t>
            </a:r>
            <a:endParaRPr lang="en-US" sz="3600" dirty="0" smtClean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rgbClr val="4B2302"/>
              </a:solidFill>
              <a:latin typeface="Caslon224 Bk BT" panose="020305030705060204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Born in </a:t>
            </a:r>
            <a:r>
              <a:rPr lang="en-US" sz="3200" dirty="0" err="1" smtClean="0">
                <a:solidFill>
                  <a:srgbClr val="4B2302"/>
                </a:solidFill>
                <a:latin typeface="Caslon224 Bk BT" panose="02030503070506020404" pitchFamily="18" charset="0"/>
              </a:rPr>
              <a:t>Caven</a:t>
            </a: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, Ireland.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Earned his law degree, 1789.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Settled in Charleston, 1801-1802.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Associated with the Federalist paper, the </a:t>
            </a:r>
            <a:r>
              <a:rPr lang="en-US" sz="3200" i="1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Courier</a:t>
            </a: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, in Charleston.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B</a:t>
            </a: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ecame a citizen, </a:t>
            </a:r>
            <a:r>
              <a:rPr lang="en-US" sz="3200" dirty="0">
                <a:solidFill>
                  <a:srgbClr val="4B2302"/>
                </a:solidFill>
                <a:latin typeface="Caslon224 Bk BT" panose="02030503070506020404" pitchFamily="18" charset="0"/>
              </a:rPr>
              <a:t>May 21, </a:t>
            </a:r>
            <a:r>
              <a:rPr lang="en-US" sz="3200" dirty="0" smtClean="0">
                <a:solidFill>
                  <a:srgbClr val="4B2302"/>
                </a:solidFill>
                <a:latin typeface="Caslon224 Bk BT" panose="02030503070506020404" pitchFamily="18" charset="0"/>
              </a:rPr>
              <a:t>1801.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solidFill>
                <a:srgbClr val="4B2302"/>
              </a:solidFill>
              <a:latin typeface="Caslon224 Bk BT" panose="02030503070506020404" pitchFamily="18" charset="0"/>
            </a:endParaRPr>
          </a:p>
        </p:txBody>
      </p:sp>
      <p:pic>
        <p:nvPicPr>
          <p:cNvPr id="3" name="slide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172200"/>
            <a:ext cx="228600" cy="2286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5072</TotalTime>
  <Words>392</Words>
  <Application>Microsoft Office PowerPoint</Application>
  <PresentationFormat>On-screen Show (4:3)</PresentationFormat>
  <Paragraphs>43</Paragraphs>
  <Slides>16</Slides>
  <Notes>10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Bruce R. Magee</dc:creator>
  <cp:lastModifiedBy>seneca_furens@yahoo.com</cp:lastModifiedBy>
  <cp:revision>134</cp:revision>
  <cp:lastPrinted>2016-10-04T03:27:29Z</cp:lastPrinted>
  <dcterms:created xsi:type="dcterms:W3CDTF">2013-07-24T07:08:44Z</dcterms:created>
  <dcterms:modified xsi:type="dcterms:W3CDTF">2020-02-11T02:10:13Z</dcterms:modified>
</cp:coreProperties>
</file>