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42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357A-3343-4A0C-AC09-1CA5C502976F}"/>
              </a:ext>
            </a:extLst>
          </p:cNvPr>
          <p:cNvSpPr>
            <a:spLocks noGrp="1"/>
          </p:cNvSpPr>
          <p:nvPr>
            <p:ph type="ctrTitle"/>
          </p:nvPr>
        </p:nvSpPr>
        <p:spPr/>
        <p:txBody>
          <a:bodyPr/>
          <a:lstStyle/>
          <a:p>
            <a:r>
              <a:rPr lang="en-US" dirty="0"/>
              <a:t>Burden of History</a:t>
            </a:r>
          </a:p>
        </p:txBody>
      </p:sp>
      <p:sp>
        <p:nvSpPr>
          <p:cNvPr id="3" name="Subtitle 2">
            <a:extLst>
              <a:ext uri="{FF2B5EF4-FFF2-40B4-BE49-F238E27FC236}">
                <a16:creationId xmlns:a16="http://schemas.microsoft.com/office/drawing/2014/main" id="{C430FDBB-21E0-4AA4-8176-086A7C4033E7}"/>
              </a:ext>
            </a:extLst>
          </p:cNvPr>
          <p:cNvSpPr>
            <a:spLocks noGrp="1"/>
          </p:cNvSpPr>
          <p:nvPr>
            <p:ph type="subTitle" idx="1"/>
          </p:nvPr>
        </p:nvSpPr>
        <p:spPr/>
        <p:txBody>
          <a:bodyPr/>
          <a:lstStyle/>
          <a:p>
            <a:endParaRPr lang="en-US"/>
          </a:p>
        </p:txBody>
      </p:sp>
      <p:pic>
        <p:nvPicPr>
          <p:cNvPr id="2050" name="Picture 2" descr="TRUMP, TRUTH, AND ALL THE KING'S MEN — THE ALIGNIST">
            <a:extLst>
              <a:ext uri="{FF2B5EF4-FFF2-40B4-BE49-F238E27FC236}">
                <a16:creationId xmlns:a16="http://schemas.microsoft.com/office/drawing/2014/main" id="{46B87D61-C8D1-4782-8D17-B09C3AEC3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109" y="2214694"/>
            <a:ext cx="2803078" cy="2306972"/>
          </a:xfrm>
          <a:prstGeom prst="rect">
            <a:avLst/>
          </a:prstGeom>
          <a:solidFill>
            <a:srgbClr val="E89424"/>
          </a:solidFill>
          <a:ln w="57150">
            <a:solidFill>
              <a:srgbClr val="E89424"/>
            </a:solidFill>
          </a:ln>
        </p:spPr>
      </p:pic>
    </p:spTree>
    <p:extLst>
      <p:ext uri="{BB962C8B-B14F-4D97-AF65-F5344CB8AC3E}">
        <p14:creationId xmlns:p14="http://schemas.microsoft.com/office/powerpoint/2010/main" val="130389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D9AF-9724-49F4-B632-1DBCA67EEAEB}"/>
              </a:ext>
            </a:extLst>
          </p:cNvPr>
          <p:cNvSpPr>
            <a:spLocks noGrp="1"/>
          </p:cNvSpPr>
          <p:nvPr>
            <p:ph type="title"/>
          </p:nvPr>
        </p:nvSpPr>
        <p:spPr/>
        <p:txBody>
          <a:bodyPr>
            <a:normAutofit/>
          </a:bodyPr>
          <a:lstStyle/>
          <a:p>
            <a:r>
              <a:rPr lang="en-US" sz="6000" dirty="0"/>
              <a:t>BURDEN OF HISTORY</a:t>
            </a:r>
          </a:p>
        </p:txBody>
      </p:sp>
      <p:sp>
        <p:nvSpPr>
          <p:cNvPr id="3" name="Content Placeholder 2">
            <a:extLst>
              <a:ext uri="{FF2B5EF4-FFF2-40B4-BE49-F238E27FC236}">
                <a16:creationId xmlns:a16="http://schemas.microsoft.com/office/drawing/2014/main" id="{3AA8214A-167D-4F04-9928-9FDD97DA34C8}"/>
              </a:ext>
            </a:extLst>
          </p:cNvPr>
          <p:cNvSpPr>
            <a:spLocks noGrp="1"/>
          </p:cNvSpPr>
          <p:nvPr>
            <p:ph idx="1"/>
          </p:nvPr>
        </p:nvSpPr>
        <p:spPr/>
        <p:txBody>
          <a:bodyPr>
            <a:normAutofit/>
          </a:bodyPr>
          <a:lstStyle/>
          <a:p>
            <a:r>
              <a:rPr lang="en-US" dirty="0"/>
              <a:t>Warren sees history as ana </a:t>
            </a:r>
            <a:r>
              <a:rPr lang="en-US" dirty="0" err="1"/>
              <a:t>ctive</a:t>
            </a:r>
            <a:r>
              <a:rPr lang="en-US" dirty="0"/>
              <a:t> part of the present, rather than something in the past that has no effect on people. </a:t>
            </a:r>
          </a:p>
          <a:p>
            <a:r>
              <a:rPr lang="en-US" dirty="0"/>
              <a:t>The author shows this through his style by interweaving past events, showing their effects on current actions.</a:t>
            </a:r>
          </a:p>
          <a:p>
            <a:endParaRPr lang="en-US" dirty="0"/>
          </a:p>
        </p:txBody>
      </p:sp>
      <p:sp>
        <p:nvSpPr>
          <p:cNvPr id="5" name="Rectangle 4">
            <a:extLst>
              <a:ext uri="{FF2B5EF4-FFF2-40B4-BE49-F238E27FC236}">
                <a16:creationId xmlns:a16="http://schemas.microsoft.com/office/drawing/2014/main" id="{0ED76817-0BA4-42AF-97A2-F3B2CB734415}"/>
              </a:ext>
            </a:extLst>
          </p:cNvPr>
          <p:cNvSpPr/>
          <p:nvPr/>
        </p:nvSpPr>
        <p:spPr>
          <a:xfrm>
            <a:off x="257902" y="4181863"/>
            <a:ext cx="11491671" cy="1754326"/>
          </a:xfrm>
          <a:prstGeom prst="rect">
            <a:avLst/>
          </a:prstGeom>
          <a:solidFill>
            <a:srgbClr val="E89424"/>
          </a:solid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The past affects people’s actions, </a:t>
            </a:r>
          </a:p>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which have mixed results</a:t>
            </a:r>
          </a:p>
        </p:txBody>
      </p:sp>
    </p:spTree>
    <p:extLst>
      <p:ext uri="{BB962C8B-B14F-4D97-AF65-F5344CB8AC3E}">
        <p14:creationId xmlns:p14="http://schemas.microsoft.com/office/powerpoint/2010/main" val="46692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9B6D-A4E5-4485-BCEC-40967667C6AC}"/>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6ACF6933-21FD-48C8-82D1-90AA8FA138F2}"/>
              </a:ext>
            </a:extLst>
          </p:cNvPr>
          <p:cNvSpPr>
            <a:spLocks noGrp="1"/>
          </p:cNvSpPr>
          <p:nvPr>
            <p:ph idx="1"/>
          </p:nvPr>
        </p:nvSpPr>
        <p:spPr>
          <a:solidFill>
            <a:srgbClr val="FF9900"/>
          </a:solidFill>
        </p:spPr>
        <p:txBody>
          <a:bodyPr>
            <a:normAutofit lnSpcReduction="10000"/>
          </a:bodyPr>
          <a:lstStyle/>
          <a:p>
            <a:r>
              <a:rPr lang="en-US" dirty="0"/>
              <a:t>Example:  when Jack Burden learns about the history of his ancestor Cass </a:t>
            </a:r>
            <a:r>
              <a:rPr lang="en-US" dirty="0" err="1"/>
              <a:t>Mastern</a:t>
            </a:r>
            <a:r>
              <a:rPr lang="en-US" dirty="0"/>
              <a:t>, this knowledge has an effect on his actions. Jack attempts to push aside taking responsibility for his past by using various techniques, like the Great Sleep and the  Great Twitch, but even so he ultimately can not deny that the past is always with him </a:t>
            </a:r>
          </a:p>
          <a:p>
            <a:r>
              <a:rPr lang="en-US" dirty="0"/>
              <a:t>Example: Because Jack’s ability to recall the </a:t>
            </a:r>
            <a:r>
              <a:rPr lang="en-US" dirty="0" err="1"/>
              <a:t>bast</a:t>
            </a:r>
            <a:r>
              <a:rPr lang="en-US" dirty="0"/>
              <a:t>, he knows his revelation about Anne’s father’s scandal resulted in her later affair. </a:t>
            </a:r>
          </a:p>
          <a:p>
            <a:r>
              <a:rPr lang="en-US" dirty="0"/>
              <a:t>Example: Jack’s inability to reflect on the past, including personal history, disproves his Great Twitch Theory. </a:t>
            </a:r>
          </a:p>
          <a:p>
            <a:endParaRPr lang="en-US" dirty="0"/>
          </a:p>
        </p:txBody>
      </p:sp>
    </p:spTree>
    <p:extLst>
      <p:ext uri="{BB962C8B-B14F-4D97-AF65-F5344CB8AC3E}">
        <p14:creationId xmlns:p14="http://schemas.microsoft.com/office/powerpoint/2010/main" val="214475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8C9932-A75E-4439-87B7-53F2147469DF}"/>
              </a:ext>
            </a:extLst>
          </p:cNvPr>
          <p:cNvSpPr>
            <a:spLocks noGrp="1"/>
          </p:cNvSpPr>
          <p:nvPr>
            <p:ph type="title"/>
          </p:nvPr>
        </p:nvSpPr>
        <p:spPr>
          <a:ln>
            <a:solidFill>
              <a:srgbClr val="C00000"/>
            </a:solidFill>
          </a:ln>
        </p:spPr>
        <p:style>
          <a:lnRef idx="2">
            <a:schemeClr val="accent1"/>
          </a:lnRef>
          <a:fillRef idx="1">
            <a:schemeClr val="lt1"/>
          </a:fillRef>
          <a:effectRef idx="0">
            <a:schemeClr val="accent1"/>
          </a:effectRef>
          <a:fontRef idx="minor">
            <a:schemeClr val="dk1"/>
          </a:fontRef>
        </p:style>
        <p:txBody>
          <a:bodyPr/>
          <a:lstStyle/>
          <a:p>
            <a:r>
              <a:rPr lang="en-US" dirty="0"/>
              <a:t>Through reflection about history, Jack understands that past events form a pattern or web with on event interacting with other events,  Because of </a:t>
            </a:r>
            <a:r>
              <a:rPr lang="en-US" dirty="0" err="1"/>
              <a:t>this,each</a:t>
            </a:r>
            <a:r>
              <a:rPr lang="en-US" dirty="0"/>
              <a:t> current action is influenced by previous actions and has future repercussions. </a:t>
            </a:r>
          </a:p>
        </p:txBody>
      </p:sp>
      <p:sp>
        <p:nvSpPr>
          <p:cNvPr id="5" name="Text Placeholder 4">
            <a:extLst>
              <a:ext uri="{FF2B5EF4-FFF2-40B4-BE49-F238E27FC236}">
                <a16:creationId xmlns:a16="http://schemas.microsoft.com/office/drawing/2014/main" id="{F14AAF49-2965-4DBA-97C4-983811C07FB0}"/>
              </a:ext>
            </a:extLst>
          </p:cNvPr>
          <p:cNvSpPr>
            <a:spLocks noGrp="1"/>
          </p:cNvSpPr>
          <p:nvPr>
            <p:ph type="body" sz="half" idx="2"/>
          </p:nvPr>
        </p:nvSpPr>
        <p:spPr/>
        <p:txBody>
          <a:bodyPr>
            <a:normAutofit/>
          </a:bodyPr>
          <a:lstStyle/>
          <a:p>
            <a:r>
              <a:rPr lang="en-US" sz="2400" dirty="0"/>
              <a:t>Jack decides to take responsibility for his actions by accepting his past and its burdens.  This will allow him to accept responsibility for future plans.</a:t>
            </a:r>
          </a:p>
        </p:txBody>
      </p:sp>
    </p:spTree>
    <p:extLst>
      <p:ext uri="{BB962C8B-B14F-4D97-AF65-F5344CB8AC3E}">
        <p14:creationId xmlns:p14="http://schemas.microsoft.com/office/powerpoint/2010/main" val="184716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EBB66-F81D-408F-B20A-9CE28EF0F085}"/>
              </a:ext>
            </a:extLst>
          </p:cNvPr>
          <p:cNvSpPr>
            <a:spLocks noGrp="1"/>
          </p:cNvSpPr>
          <p:nvPr>
            <p:ph type="title"/>
          </p:nvPr>
        </p:nvSpPr>
        <p:spPr/>
        <p:txBody>
          <a:bodyPr/>
          <a:lstStyle/>
          <a:p>
            <a:r>
              <a:rPr lang="en-US" dirty="0"/>
              <a:t>Warren views history as a BURDEN because of the mixture of good and evil.</a:t>
            </a:r>
          </a:p>
        </p:txBody>
      </p:sp>
      <p:sp>
        <p:nvSpPr>
          <p:cNvPr id="5" name="Content Placeholder 4">
            <a:extLst>
              <a:ext uri="{FF2B5EF4-FFF2-40B4-BE49-F238E27FC236}">
                <a16:creationId xmlns:a16="http://schemas.microsoft.com/office/drawing/2014/main" id="{E8765685-9C84-401F-B054-DD3895CCDECB}"/>
              </a:ext>
            </a:extLst>
          </p:cNvPr>
          <p:cNvSpPr>
            <a:spLocks noGrp="1"/>
          </p:cNvSpPr>
          <p:nvPr>
            <p:ph idx="1"/>
          </p:nvPr>
        </p:nvSpPr>
        <p:spPr>
          <a:solidFill>
            <a:srgbClr val="E89424"/>
          </a:solidFill>
        </p:spPr>
        <p:txBody>
          <a:bodyPr>
            <a:normAutofit fontScale="92500"/>
          </a:bodyPr>
          <a:lstStyle/>
          <a:p>
            <a:r>
              <a:rPr lang="en-US" dirty="0"/>
              <a:t>A person take what hew or she might consider to be positive action, but it may have unintended negative results or mixed results. For example, Anne tells the truth to Adam </a:t>
            </a:r>
            <a:r>
              <a:rPr lang="en-US" dirty="0" err="1"/>
              <a:t>abou</a:t>
            </a:r>
            <a:r>
              <a:rPr lang="en-US" dirty="0"/>
              <a:t> the father’s scandal with the hope that this information might convince him to take the job running the hospital.  Anne wants Adam to accept this job because of the good he can do through it.  To a certain extent Anne’s attempt works as planned. Because his own family is not free from corruption, Adam realizes he has no right to refuse associating with the corrupt Willie.  So he takes the job.</a:t>
            </a:r>
          </a:p>
          <a:p>
            <a:pPr marL="0" indent="0">
              <a:buNone/>
            </a:pPr>
            <a:r>
              <a:rPr lang="en-US" dirty="0">
                <a:solidFill>
                  <a:srgbClr val="C00000"/>
                </a:solidFill>
              </a:rPr>
              <a:t>Therefore by engaging in world events, a person must accept the burden of history that his or her actions often have mixed results. </a:t>
            </a:r>
          </a:p>
        </p:txBody>
      </p:sp>
    </p:spTree>
    <p:extLst>
      <p:ext uri="{BB962C8B-B14F-4D97-AF65-F5344CB8AC3E}">
        <p14:creationId xmlns:p14="http://schemas.microsoft.com/office/powerpoint/2010/main" val="345829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8297-E0C7-499E-A8DF-2F83567C25D8}"/>
              </a:ext>
            </a:extLst>
          </p:cNvPr>
          <p:cNvSpPr>
            <a:spLocks noGrp="1"/>
          </p:cNvSpPr>
          <p:nvPr>
            <p:ph type="title"/>
          </p:nvPr>
        </p:nvSpPr>
        <p:spPr/>
        <p:txBody>
          <a:bodyPr/>
          <a:lstStyle/>
          <a:p>
            <a:r>
              <a:rPr lang="en-US" dirty="0"/>
              <a:t>Event of the School House Bid</a:t>
            </a:r>
          </a:p>
        </p:txBody>
      </p:sp>
      <p:pic>
        <p:nvPicPr>
          <p:cNvPr id="3074" name="Picture 2" descr="BristleKRS | Screenage Kicks | Page 86">
            <a:extLst>
              <a:ext uri="{FF2B5EF4-FFF2-40B4-BE49-F238E27FC236}">
                <a16:creationId xmlns:a16="http://schemas.microsoft.com/office/drawing/2014/main" id="{762C821F-8829-4EE5-9F7D-0328E9461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854" y="347663"/>
            <a:ext cx="4003122" cy="2505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076" name="Picture 4" descr="Little Red Schoolhouse (Florham Park, New Jersey) - Wikipedia">
            <a:extLst>
              <a:ext uri="{FF2B5EF4-FFF2-40B4-BE49-F238E27FC236}">
                <a16:creationId xmlns:a16="http://schemas.microsoft.com/office/drawing/2014/main" id="{15DD8DAB-A973-4370-85E3-11C0EBC0B77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1038" y="2374702"/>
            <a:ext cx="4697412" cy="35230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A36D0-8525-40A4-9A2A-43D348BE408A}"/>
              </a:ext>
            </a:extLst>
          </p:cNvPr>
          <p:cNvSpPr txBox="1"/>
          <p:nvPr/>
        </p:nvSpPr>
        <p:spPr>
          <a:xfrm>
            <a:off x="6325299" y="3322040"/>
            <a:ext cx="5427677"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bg1"/>
                </a:solidFill>
              </a:rPr>
              <a:t>Refer to Chapter 1 and 2.  FOCUS on the school house bid and its effect on the historical development of the novel.</a:t>
            </a:r>
          </a:p>
          <a:p>
            <a:pPr marL="342900" indent="-342900">
              <a:buAutoNum type="arabicPeriod"/>
            </a:pPr>
            <a:r>
              <a:rPr lang="en-US" dirty="0">
                <a:solidFill>
                  <a:schemeClr val="bg1"/>
                </a:solidFill>
              </a:rPr>
              <a:t>Explain what is the School House bid event?</a:t>
            </a:r>
          </a:p>
          <a:p>
            <a:pPr marL="342900" indent="-342900">
              <a:buAutoNum type="arabicPeriod"/>
            </a:pPr>
            <a:r>
              <a:rPr lang="en-US" dirty="0">
                <a:solidFill>
                  <a:schemeClr val="bg1"/>
                </a:solidFill>
              </a:rPr>
              <a:t>Who was involved?</a:t>
            </a:r>
          </a:p>
          <a:p>
            <a:pPr marL="342900" indent="-342900">
              <a:buAutoNum type="arabicPeriod"/>
            </a:pPr>
            <a:r>
              <a:rPr lang="en-US" dirty="0">
                <a:solidFill>
                  <a:schemeClr val="bg1"/>
                </a:solidFill>
              </a:rPr>
              <a:t>What was the result of Willie’s support in the school house bid?</a:t>
            </a:r>
          </a:p>
          <a:p>
            <a:pPr marL="342900" indent="-342900">
              <a:buAutoNum type="arabicPeriod"/>
            </a:pPr>
            <a:r>
              <a:rPr lang="en-US" dirty="0">
                <a:solidFill>
                  <a:schemeClr val="bg1"/>
                </a:solidFill>
              </a:rPr>
              <a:t>What happened as a result of the project?</a:t>
            </a:r>
          </a:p>
          <a:p>
            <a:pPr marL="342900" indent="-342900">
              <a:buAutoNum type="arabicPeriod"/>
            </a:pPr>
            <a:r>
              <a:rPr lang="en-US" dirty="0">
                <a:solidFill>
                  <a:schemeClr val="bg1"/>
                </a:solidFill>
              </a:rPr>
              <a:t>How does this change the result of history</a:t>
            </a:r>
            <a:r>
              <a:rPr lang="en-US" dirty="0"/>
              <a:t>?</a:t>
            </a:r>
          </a:p>
        </p:txBody>
      </p:sp>
    </p:spTree>
    <p:extLst>
      <p:ext uri="{BB962C8B-B14F-4D97-AF65-F5344CB8AC3E}">
        <p14:creationId xmlns:p14="http://schemas.microsoft.com/office/powerpoint/2010/main" val="298296371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34</TotalTime>
  <Words>460</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Trebuchet MS</vt:lpstr>
      <vt:lpstr>Berlin</vt:lpstr>
      <vt:lpstr>Burden of History</vt:lpstr>
      <vt:lpstr>BURDEN OF HISTORY</vt:lpstr>
      <vt:lpstr>EXAMPLES</vt:lpstr>
      <vt:lpstr>Through reflection about history, Jack understands that past events form a pattern or web with on event interacting with other events,  Because of this,each current action is influenced by previous actions and has future repercussions. </vt:lpstr>
      <vt:lpstr>Warren views history as a BURDEN because of the mixture of good and evil.</vt:lpstr>
      <vt:lpstr>Event of the School House Bid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Burden of History</dc:title>
  <dc:creator>Laura LeBeouf</dc:creator>
  <cp:lastModifiedBy>Laura LeBeouf</cp:lastModifiedBy>
  <cp:revision>4</cp:revision>
  <dcterms:created xsi:type="dcterms:W3CDTF">2020-04-05T06:30:01Z</dcterms:created>
  <dcterms:modified xsi:type="dcterms:W3CDTF">2020-04-05T07:04:30Z</dcterms:modified>
</cp:coreProperties>
</file>