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1" r:id="rId2"/>
    <p:sldId id="263" r:id="rId3"/>
    <p:sldId id="295" r:id="rId4"/>
    <p:sldId id="258" r:id="rId5"/>
    <p:sldId id="259" r:id="rId6"/>
    <p:sldId id="260" r:id="rId7"/>
    <p:sldId id="277" r:id="rId8"/>
    <p:sldId id="262" r:id="rId9"/>
    <p:sldId id="281" r:id="rId10"/>
    <p:sldId id="280" r:id="rId11"/>
    <p:sldId id="266" r:id="rId12"/>
    <p:sldId id="282" r:id="rId13"/>
    <p:sldId id="268" r:id="rId14"/>
    <p:sldId id="284" r:id="rId15"/>
    <p:sldId id="270" r:id="rId16"/>
    <p:sldId id="287" r:id="rId17"/>
    <p:sldId id="271" r:id="rId18"/>
    <p:sldId id="288" r:id="rId19"/>
    <p:sldId id="290" r:id="rId20"/>
    <p:sldId id="273" r:id="rId21"/>
    <p:sldId id="291" r:id="rId22"/>
    <p:sldId id="275" r:id="rId23"/>
    <p:sldId id="293" r:id="rId24"/>
    <p:sldId id="278" r:id="rId25"/>
    <p:sldId id="279" r:id="rId26"/>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840" autoAdjust="0"/>
  </p:normalViewPr>
  <p:slideViewPr>
    <p:cSldViewPr>
      <p:cViewPr varScale="1">
        <p:scale>
          <a:sx n="48" d="100"/>
          <a:sy n="48" d="100"/>
        </p:scale>
        <p:origin x="132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414238DA-C1A7-415A-854C-3F4BFFC31919}" type="datetimeFigureOut">
              <a:rPr lang="en-US" smtClean="0"/>
              <a:t>3/2/2017</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F0059FD7-D0A4-4185-8431-B49DA6B7B345}" type="slidenum">
              <a:rPr lang="en-US" smtClean="0"/>
              <a:t>‹#›</a:t>
            </a:fld>
            <a:endParaRPr lang="en-US"/>
          </a:p>
        </p:txBody>
      </p:sp>
    </p:spTree>
    <p:extLst>
      <p:ext uri="{BB962C8B-B14F-4D97-AF65-F5344CB8AC3E}">
        <p14:creationId xmlns:p14="http://schemas.microsoft.com/office/powerpoint/2010/main" val="41278845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830" tIns="46415" rIns="92830" bIns="46415" rtlCol="0"/>
          <a:lstStyle>
            <a:lvl1pPr algn="r">
              <a:defRPr sz="1200"/>
            </a:lvl1pPr>
          </a:lstStyle>
          <a:p>
            <a:fld id="{0D519E3A-708E-47C8-AE08-5408E1DBF6C5}" type="datetimeFigureOut">
              <a:rPr lang="en-US" smtClean="0"/>
              <a:t>3/2/2017</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830" tIns="46415" rIns="92830" bIns="4641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lIns="92830" tIns="46415" rIns="92830" bIns="46415" rtlCol="0" anchor="b"/>
          <a:lstStyle>
            <a:lvl1pPr algn="r">
              <a:defRPr sz="1200"/>
            </a:lvl1pPr>
          </a:lstStyle>
          <a:p>
            <a:fld id="{A40EB2DD-3A80-4FDD-A856-1D59074D6959}" type="slidenum">
              <a:rPr lang="en-US" smtClean="0"/>
              <a:t>‹#›</a:t>
            </a:fld>
            <a:endParaRPr lang="en-US"/>
          </a:p>
        </p:txBody>
      </p:sp>
    </p:spTree>
    <p:extLst>
      <p:ext uri="{BB962C8B-B14F-4D97-AF65-F5344CB8AC3E}">
        <p14:creationId xmlns:p14="http://schemas.microsoft.com/office/powerpoint/2010/main" val="37555589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1</a:t>
            </a:fld>
            <a:endParaRPr lang="en-US"/>
          </a:p>
        </p:txBody>
      </p:sp>
    </p:spTree>
    <p:extLst>
      <p:ext uri="{BB962C8B-B14F-4D97-AF65-F5344CB8AC3E}">
        <p14:creationId xmlns:p14="http://schemas.microsoft.com/office/powerpoint/2010/main" val="1048589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10</a:t>
            </a:fld>
            <a:endParaRPr lang="en-US"/>
          </a:p>
        </p:txBody>
      </p:sp>
    </p:spTree>
    <p:extLst>
      <p:ext uri="{BB962C8B-B14F-4D97-AF65-F5344CB8AC3E}">
        <p14:creationId xmlns:p14="http://schemas.microsoft.com/office/powerpoint/2010/main" val="125394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is your most important customer segment?</a:t>
            </a:r>
          </a:p>
          <a:p>
            <a:endParaRPr lang="en-US" dirty="0" smtClean="0"/>
          </a:p>
          <a:p>
            <a:r>
              <a:rPr lang="en-US" dirty="0" smtClean="0"/>
              <a:t>Total</a:t>
            </a:r>
            <a:r>
              <a:rPr lang="en-US" baseline="0" dirty="0" smtClean="0"/>
              <a:t> Addressable Market:</a:t>
            </a:r>
          </a:p>
          <a:p>
            <a:r>
              <a:rPr lang="en-US" baseline="0" dirty="0" smtClean="0"/>
              <a:t>	Size of total Market for your project and give numbers</a:t>
            </a:r>
          </a:p>
          <a:p>
            <a:r>
              <a:rPr lang="en-US" baseline="0" dirty="0" smtClean="0"/>
              <a:t>	</a:t>
            </a:r>
            <a:r>
              <a:rPr lang="en-US" baseline="0" dirty="0" err="1" smtClean="0"/>
              <a:t>Iphones</a:t>
            </a:r>
            <a:r>
              <a:rPr lang="en-US" baseline="0" dirty="0" smtClean="0"/>
              <a:t>…….developing app for smart phone…..(the 1.75 Billion total smartphone owners worldwide)</a:t>
            </a:r>
          </a:p>
          <a:p>
            <a:endParaRPr lang="en-US" baseline="0" dirty="0" smtClean="0"/>
          </a:p>
          <a:p>
            <a:r>
              <a:rPr lang="en-US" baseline="0" dirty="0" smtClean="0"/>
              <a:t>Served Available Market:</a:t>
            </a:r>
          </a:p>
          <a:p>
            <a:r>
              <a:rPr lang="en-US" baseline="0" dirty="0" smtClean="0"/>
              <a:t>	How many can I reach through my sales channel? And give numbers</a:t>
            </a:r>
          </a:p>
          <a:p>
            <a:r>
              <a:rPr lang="en-US" baseline="0" dirty="0" smtClean="0"/>
              <a:t>	</a:t>
            </a:r>
            <a:r>
              <a:rPr lang="en-US" baseline="0" dirty="0" err="1" smtClean="0"/>
              <a:t>Iphone</a:t>
            </a:r>
            <a:r>
              <a:rPr lang="en-US" baseline="0" dirty="0" smtClean="0"/>
              <a:t> only  (makes SAM number smaller)</a:t>
            </a:r>
          </a:p>
          <a:p>
            <a:endParaRPr lang="en-US" baseline="0" dirty="0" smtClean="0"/>
          </a:p>
          <a:p>
            <a:r>
              <a:rPr lang="en-US" baseline="0" dirty="0" smtClean="0"/>
              <a:t>Target Market:</a:t>
            </a:r>
          </a:p>
          <a:p>
            <a:r>
              <a:rPr lang="en-US" baseline="0" dirty="0" smtClean="0"/>
              <a:t>	Who will be the most likely buyer? And give numbers</a:t>
            </a:r>
          </a:p>
          <a:p>
            <a:r>
              <a:rPr lang="en-US" baseline="0" dirty="0" smtClean="0"/>
              <a:t>	For the </a:t>
            </a:r>
            <a:r>
              <a:rPr lang="en-US" baseline="0" dirty="0" err="1" smtClean="0"/>
              <a:t>Iphone</a:t>
            </a:r>
            <a:r>
              <a:rPr lang="en-US" baseline="0" dirty="0" smtClean="0"/>
              <a:t> market, you use the Apple App Store</a:t>
            </a:r>
          </a:p>
          <a:p>
            <a:r>
              <a:rPr lang="en-US" baseline="0" dirty="0" smtClean="0"/>
              <a:t>	Choose a percentage for this assignment</a:t>
            </a:r>
          </a:p>
          <a:p>
            <a:endParaRPr lang="en-US" baseline="0" dirty="0" smtClean="0"/>
          </a:p>
          <a:p>
            <a:r>
              <a:rPr lang="en-US" baseline="0" dirty="0" smtClean="0"/>
              <a:t>	When you make your customer contacts, ask them if they would be likely to attend your race</a:t>
            </a:r>
          </a:p>
          <a:p>
            <a:r>
              <a:rPr lang="en-US" baseline="0" dirty="0" smtClean="0"/>
              <a:t>	Then assume that one-half of these folks will attend</a:t>
            </a:r>
          </a:p>
          <a:p>
            <a:r>
              <a:rPr lang="en-US" baseline="0" dirty="0" smtClean="0"/>
              <a:t>	NOW you have a rational basis for your target market estimate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11</a:t>
            </a:fld>
            <a:endParaRPr lang="en-US"/>
          </a:p>
        </p:txBody>
      </p:sp>
    </p:spTree>
    <p:extLst>
      <p:ext uri="{BB962C8B-B14F-4D97-AF65-F5344CB8AC3E}">
        <p14:creationId xmlns:p14="http://schemas.microsoft.com/office/powerpoint/2010/main" val="3078576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Your school principal?</a:t>
            </a:r>
            <a:r>
              <a:rPr lang="en-US" baseline="0" dirty="0" smtClean="0"/>
              <a:t> Use your competition to help students build skills//interest in STEM fields</a:t>
            </a:r>
          </a:p>
          <a:p>
            <a:endParaRPr lang="en-US" baseline="0" dirty="0" smtClean="0"/>
          </a:p>
          <a:p>
            <a:r>
              <a:rPr lang="en-US" baseline="0" dirty="0" smtClean="0"/>
              <a:t>Your school mates?</a:t>
            </a:r>
          </a:p>
          <a:p>
            <a:endParaRPr lang="en-US" baseline="0" dirty="0" smtClean="0"/>
          </a:p>
          <a:p>
            <a:r>
              <a:rPr lang="en-US" baseline="0" dirty="0" smtClean="0"/>
              <a:t>Other schools in your area?</a:t>
            </a:r>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12</a:t>
            </a:fld>
            <a:endParaRPr lang="en-US"/>
          </a:p>
        </p:txBody>
      </p:sp>
    </p:spTree>
    <p:extLst>
      <p:ext uri="{BB962C8B-B14F-4D97-AF65-F5344CB8AC3E}">
        <p14:creationId xmlns:p14="http://schemas.microsoft.com/office/powerpoint/2010/main" val="33952770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13</a:t>
            </a:fld>
            <a:endParaRPr lang="en-US"/>
          </a:p>
        </p:txBody>
      </p:sp>
    </p:spTree>
    <p:extLst>
      <p:ext uri="{BB962C8B-B14F-4D97-AF65-F5344CB8AC3E}">
        <p14:creationId xmlns:p14="http://schemas.microsoft.com/office/powerpoint/2010/main" val="3580149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Online?</a:t>
            </a:r>
          </a:p>
          <a:p>
            <a:r>
              <a:rPr lang="en-US" dirty="0" smtClean="0"/>
              <a:t>Poster ads</a:t>
            </a:r>
          </a:p>
          <a:p>
            <a:r>
              <a:rPr lang="en-US" dirty="0" smtClean="0"/>
              <a:t>Talk to classes</a:t>
            </a:r>
          </a:p>
          <a:p>
            <a:r>
              <a:rPr lang="en-US" dirty="0" smtClean="0"/>
              <a:t>Newspaper</a:t>
            </a:r>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14</a:t>
            </a:fld>
            <a:endParaRPr lang="en-US"/>
          </a:p>
        </p:txBody>
      </p:sp>
    </p:spTree>
    <p:extLst>
      <p:ext uri="{BB962C8B-B14F-4D97-AF65-F5344CB8AC3E}">
        <p14:creationId xmlns:p14="http://schemas.microsoft.com/office/powerpoint/2010/main" val="36729651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Paid forms of communication:</a:t>
            </a:r>
            <a:r>
              <a:rPr lang="en-US" baseline="0" dirty="0" smtClean="0"/>
              <a:t> Public relations, advertising, trade shows, webinars, e-mail, direct mail, search engine marketing.</a:t>
            </a:r>
          </a:p>
          <a:p>
            <a:r>
              <a:rPr lang="en-US" baseline="0" dirty="0" smtClean="0"/>
              <a:t>Earned forms of communication: publications in journals, conferences, speeches, blogs, guest articles, social media </a:t>
            </a:r>
            <a:endParaRPr lang="en-US" dirty="0"/>
          </a:p>
        </p:txBody>
      </p:sp>
      <p:sp>
        <p:nvSpPr>
          <p:cNvPr id="4" name="Slide Number Placeholder 3"/>
          <p:cNvSpPr>
            <a:spLocks noGrp="1"/>
          </p:cNvSpPr>
          <p:nvPr>
            <p:ph type="sldNum" sz="quarter" idx="10"/>
          </p:nvPr>
        </p:nvSpPr>
        <p:spPr/>
        <p:txBody>
          <a:bodyPr/>
          <a:lstStyle/>
          <a:p>
            <a:fld id="{2D327C15-51D3-442E-8FFD-F59E380396F4}" type="slidenum">
              <a:rPr lang="en-US" smtClean="0"/>
              <a:t>15</a:t>
            </a:fld>
            <a:endParaRPr lang="en-US"/>
          </a:p>
        </p:txBody>
      </p:sp>
    </p:spTree>
    <p:extLst>
      <p:ext uri="{BB962C8B-B14F-4D97-AF65-F5344CB8AC3E}">
        <p14:creationId xmlns:p14="http://schemas.microsoft.com/office/powerpoint/2010/main" val="3457806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Social</a:t>
            </a:r>
            <a:r>
              <a:rPr lang="en-US" baseline="0" dirty="0" smtClean="0"/>
              <a:t> media</a:t>
            </a:r>
          </a:p>
          <a:p>
            <a:r>
              <a:rPr lang="en-US" baseline="0" dirty="0" smtClean="0"/>
              <a:t>Build a website for competitors to share information/tips</a:t>
            </a:r>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16</a:t>
            </a:fld>
            <a:endParaRPr lang="en-US"/>
          </a:p>
        </p:txBody>
      </p:sp>
    </p:spTree>
    <p:extLst>
      <p:ext uri="{BB962C8B-B14F-4D97-AF65-F5344CB8AC3E}">
        <p14:creationId xmlns:p14="http://schemas.microsoft.com/office/powerpoint/2010/main" val="2410070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Revenue streams – strategy the</a:t>
            </a:r>
            <a:r>
              <a:rPr lang="en-US" baseline="0" dirty="0" smtClean="0"/>
              <a:t> company uses to generate cash from each customer segment. What value are your customers willing to pay for? How do customers pay for products today? How much are they currently paying?</a:t>
            </a:r>
          </a:p>
          <a:p>
            <a:r>
              <a:rPr lang="en-US" baseline="0" dirty="0" smtClean="0"/>
              <a:t>Pricing model – tactics you use to set the price in each customer segment. </a:t>
            </a:r>
            <a:endParaRPr lang="en-US" dirty="0"/>
          </a:p>
        </p:txBody>
      </p:sp>
      <p:sp>
        <p:nvSpPr>
          <p:cNvPr id="4" name="Slide Number Placeholder 3"/>
          <p:cNvSpPr>
            <a:spLocks noGrp="1"/>
          </p:cNvSpPr>
          <p:nvPr>
            <p:ph type="sldNum" sz="quarter" idx="10"/>
          </p:nvPr>
        </p:nvSpPr>
        <p:spPr/>
        <p:txBody>
          <a:bodyPr/>
          <a:lstStyle/>
          <a:p>
            <a:fld id="{2D327C15-51D3-442E-8FFD-F59E380396F4}" type="slidenum">
              <a:rPr lang="en-US" smtClean="0"/>
              <a:t>17</a:t>
            </a:fld>
            <a:endParaRPr lang="en-US"/>
          </a:p>
        </p:txBody>
      </p:sp>
    </p:spTree>
    <p:extLst>
      <p:ext uri="{BB962C8B-B14F-4D97-AF65-F5344CB8AC3E}">
        <p14:creationId xmlns:p14="http://schemas.microsoft.com/office/powerpoint/2010/main" val="707177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18</a:t>
            </a:fld>
            <a:endParaRPr lang="en-US"/>
          </a:p>
        </p:txBody>
      </p:sp>
    </p:spTree>
    <p:extLst>
      <p:ext uri="{BB962C8B-B14F-4D97-AF65-F5344CB8AC3E}">
        <p14:creationId xmlns:p14="http://schemas.microsoft.com/office/powerpoint/2010/main" val="10083455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19</a:t>
            </a:fld>
            <a:endParaRPr lang="en-US"/>
          </a:p>
        </p:txBody>
      </p:sp>
    </p:spTree>
    <p:extLst>
      <p:ext uri="{BB962C8B-B14F-4D97-AF65-F5344CB8AC3E}">
        <p14:creationId xmlns:p14="http://schemas.microsoft.com/office/powerpoint/2010/main" val="402952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2</a:t>
            </a:fld>
            <a:endParaRPr lang="en-US"/>
          </a:p>
        </p:txBody>
      </p:sp>
    </p:spTree>
    <p:extLst>
      <p:ext uri="{BB962C8B-B14F-4D97-AF65-F5344CB8AC3E}">
        <p14:creationId xmlns:p14="http://schemas.microsoft.com/office/powerpoint/2010/main" val="5703971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will you reach out to in order to “make your event happen”? These are</a:t>
            </a:r>
            <a:r>
              <a:rPr lang="en-US" baseline="0" dirty="0" smtClean="0"/>
              <a:t> the key people that need to be in place to help you hold a successful event.</a:t>
            </a:r>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20</a:t>
            </a:fld>
            <a:endParaRPr lang="en-US"/>
          </a:p>
        </p:txBody>
      </p:sp>
    </p:spTree>
    <p:extLst>
      <p:ext uri="{BB962C8B-B14F-4D97-AF65-F5344CB8AC3E}">
        <p14:creationId xmlns:p14="http://schemas.microsoft.com/office/powerpoint/2010/main" val="1590504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 administration</a:t>
            </a:r>
          </a:p>
          <a:p>
            <a:r>
              <a:rPr lang="en-US" dirty="0" smtClean="0"/>
              <a:t>Teachers</a:t>
            </a:r>
          </a:p>
          <a:p>
            <a:r>
              <a:rPr lang="en-US" dirty="0" smtClean="0"/>
              <a:t>People who will help us access supplies</a:t>
            </a:r>
          </a:p>
          <a:p>
            <a:r>
              <a:rPr lang="en-US" dirty="0" smtClean="0"/>
              <a:t>Sponsors</a:t>
            </a:r>
          </a:p>
          <a:p>
            <a:r>
              <a:rPr lang="en-US" dirty="0" smtClean="0"/>
              <a:t>Food</a:t>
            </a:r>
            <a:r>
              <a:rPr lang="en-US" baseline="0" dirty="0" smtClean="0"/>
              <a:t> venders</a:t>
            </a:r>
          </a:p>
          <a:p>
            <a:r>
              <a:rPr lang="en-US" baseline="0" dirty="0" smtClean="0"/>
              <a:t>MC</a:t>
            </a:r>
          </a:p>
          <a:p>
            <a:r>
              <a:rPr lang="en-US" baseline="0" dirty="0" smtClean="0"/>
              <a:t>Car parts </a:t>
            </a:r>
            <a:endParaRPr lang="en-US" dirty="0" smtClean="0"/>
          </a:p>
        </p:txBody>
      </p:sp>
      <p:sp>
        <p:nvSpPr>
          <p:cNvPr id="4" name="Slide Number Placeholder 3"/>
          <p:cNvSpPr>
            <a:spLocks noGrp="1"/>
          </p:cNvSpPr>
          <p:nvPr>
            <p:ph type="sldNum" sz="quarter" idx="10"/>
          </p:nvPr>
        </p:nvSpPr>
        <p:spPr/>
        <p:txBody>
          <a:bodyPr/>
          <a:lstStyle/>
          <a:p>
            <a:fld id="{A40EB2DD-3A80-4FDD-A856-1D59074D6959}" type="slidenum">
              <a:rPr lang="en-US" smtClean="0"/>
              <a:t>21</a:t>
            </a:fld>
            <a:endParaRPr lang="en-US"/>
          </a:p>
        </p:txBody>
      </p:sp>
    </p:spTree>
    <p:extLst>
      <p:ext uri="{BB962C8B-B14F-4D97-AF65-F5344CB8AC3E}">
        <p14:creationId xmlns:p14="http://schemas.microsoft.com/office/powerpoint/2010/main" val="341155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22</a:t>
            </a:fld>
            <a:endParaRPr lang="en-US"/>
          </a:p>
        </p:txBody>
      </p:sp>
    </p:spTree>
    <p:extLst>
      <p:ext uri="{BB962C8B-B14F-4D97-AF65-F5344CB8AC3E}">
        <p14:creationId xmlns:p14="http://schemas.microsoft.com/office/powerpoint/2010/main" val="16133489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Activities…</a:t>
            </a:r>
            <a:r>
              <a:rPr lang="en-US" dirty="0" smtClean="0"/>
              <a:t>…….sell tickets……Get</a:t>
            </a:r>
            <a:r>
              <a:rPr lang="en-US" baseline="0" dirty="0" smtClean="0"/>
              <a:t> sponsors…..publicity……project management……</a:t>
            </a:r>
          </a:p>
          <a:p>
            <a:endParaRPr lang="en-US" baseline="0" dirty="0" smtClean="0"/>
          </a:p>
          <a:p>
            <a:r>
              <a:rPr lang="en-US" b="1" baseline="0" dirty="0" smtClean="0"/>
              <a:t>Resource</a:t>
            </a:r>
            <a:r>
              <a:rPr lang="en-US" baseline="0" dirty="0" smtClean="0"/>
              <a:t>s……Skilled team in place…..sales force……</a:t>
            </a:r>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23</a:t>
            </a:fld>
            <a:endParaRPr lang="en-US"/>
          </a:p>
        </p:txBody>
      </p:sp>
    </p:spTree>
    <p:extLst>
      <p:ext uri="{BB962C8B-B14F-4D97-AF65-F5344CB8AC3E}">
        <p14:creationId xmlns:p14="http://schemas.microsoft.com/office/powerpoint/2010/main" val="167960822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24</a:t>
            </a:fld>
            <a:endParaRPr lang="en-US"/>
          </a:p>
        </p:txBody>
      </p:sp>
    </p:spTree>
    <p:extLst>
      <p:ext uri="{BB962C8B-B14F-4D97-AF65-F5344CB8AC3E}">
        <p14:creationId xmlns:p14="http://schemas.microsoft.com/office/powerpoint/2010/main" val="3424260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these rules to help your team brainstorm ideas for your event. </a:t>
            </a:r>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25</a:t>
            </a:fld>
            <a:endParaRPr lang="en-US"/>
          </a:p>
        </p:txBody>
      </p:sp>
    </p:spTree>
    <p:extLst>
      <p:ext uri="{BB962C8B-B14F-4D97-AF65-F5344CB8AC3E}">
        <p14:creationId xmlns:p14="http://schemas.microsoft.com/office/powerpoint/2010/main" val="23364388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3</a:t>
            </a:fld>
            <a:endParaRPr lang="en-US"/>
          </a:p>
        </p:txBody>
      </p:sp>
    </p:spTree>
    <p:extLst>
      <p:ext uri="{BB962C8B-B14F-4D97-AF65-F5344CB8AC3E}">
        <p14:creationId xmlns:p14="http://schemas.microsoft.com/office/powerpoint/2010/main" val="18038957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4</a:t>
            </a:fld>
            <a:endParaRPr lang="en-US"/>
          </a:p>
        </p:txBody>
      </p:sp>
    </p:spTree>
    <p:extLst>
      <p:ext uri="{BB962C8B-B14F-4D97-AF65-F5344CB8AC3E}">
        <p14:creationId xmlns:p14="http://schemas.microsoft.com/office/powerpoint/2010/main" val="23518315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5</a:t>
            </a:fld>
            <a:endParaRPr lang="en-US"/>
          </a:p>
        </p:txBody>
      </p:sp>
    </p:spTree>
    <p:extLst>
      <p:ext uri="{BB962C8B-B14F-4D97-AF65-F5344CB8AC3E}">
        <p14:creationId xmlns:p14="http://schemas.microsoft.com/office/powerpoint/2010/main" val="1783679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6</a:t>
            </a:fld>
            <a:endParaRPr lang="en-US"/>
          </a:p>
        </p:txBody>
      </p:sp>
    </p:spTree>
    <p:extLst>
      <p:ext uri="{BB962C8B-B14F-4D97-AF65-F5344CB8AC3E}">
        <p14:creationId xmlns:p14="http://schemas.microsoft.com/office/powerpoint/2010/main" val="4142779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7</a:t>
            </a:fld>
            <a:endParaRPr lang="en-US"/>
          </a:p>
        </p:txBody>
      </p:sp>
    </p:spTree>
    <p:extLst>
      <p:ext uri="{BB962C8B-B14F-4D97-AF65-F5344CB8AC3E}">
        <p14:creationId xmlns:p14="http://schemas.microsoft.com/office/powerpoint/2010/main" val="136980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0EB2DD-3A80-4FDD-A856-1D59074D6959}" type="slidenum">
              <a:rPr lang="en-US" smtClean="0"/>
              <a:t>8</a:t>
            </a:fld>
            <a:endParaRPr lang="en-US"/>
          </a:p>
        </p:txBody>
      </p:sp>
    </p:spTree>
    <p:extLst>
      <p:ext uri="{BB962C8B-B14F-4D97-AF65-F5344CB8AC3E}">
        <p14:creationId xmlns:p14="http://schemas.microsoft.com/office/powerpoint/2010/main" val="9495760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iTunes……you have never been so easily entertained</a:t>
            </a:r>
          </a:p>
          <a:p>
            <a:endParaRPr lang="en-US" dirty="0" smtClean="0"/>
          </a:p>
          <a:p>
            <a:r>
              <a:rPr lang="en-US" dirty="0" smtClean="0"/>
              <a:t>Skype……wherever you are….wherever they are….Skype keeps you together</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40EB2DD-3A80-4FDD-A856-1D59074D6959}" type="slidenum">
              <a:rPr lang="en-US" smtClean="0"/>
              <a:t>9</a:t>
            </a:fld>
            <a:endParaRPr lang="en-US"/>
          </a:p>
        </p:txBody>
      </p:sp>
    </p:spTree>
    <p:extLst>
      <p:ext uri="{BB962C8B-B14F-4D97-AF65-F5344CB8AC3E}">
        <p14:creationId xmlns:p14="http://schemas.microsoft.com/office/powerpoint/2010/main" val="4001160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8166F1F-CE9B-4651-A6AA-CD717754106B}"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1451-1387-4CA6-816F-3879F97B5CBC}"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1C2D32D7-C20F-410D-89EB-8B2AA48A5C4D}" type="datetimeFigureOut">
              <a:rPr lang="en-US" smtClean="0"/>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D070C5-285B-4EA1-8E4C-AB3BDA4BD0F5}" type="slidenum">
              <a:rPr lang="en-US" smtClean="0"/>
              <a:t>‹#›</a:t>
            </a:fld>
            <a:endParaRPr lang="en-US"/>
          </a:p>
        </p:txBody>
      </p:sp>
    </p:spTree>
    <p:extLst>
      <p:ext uri="{BB962C8B-B14F-4D97-AF65-F5344CB8AC3E}">
        <p14:creationId xmlns:p14="http://schemas.microsoft.com/office/powerpoint/2010/main" val="33264481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1C2D32D7-C20F-410D-89EB-8B2AA48A5C4D}" type="datetimeFigureOut">
              <a:rPr lang="en-US" smtClean="0"/>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D070C5-285B-4EA1-8E4C-AB3BDA4BD0F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81861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2F9B37-4FC8-4EEB-BE2F-2081A1907109}" type="datetimeFigureOut">
              <a:rPr lang="en-US" smtClean="0"/>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8CCAFD-1043-42B6-864E-C32A387FD4D1}" type="slidenum">
              <a:rPr lang="en-US" smtClean="0"/>
              <a:t>‹#›</a:t>
            </a:fld>
            <a:endParaRPr lang="en-US"/>
          </a:p>
        </p:txBody>
      </p:sp>
    </p:spTree>
    <p:extLst>
      <p:ext uri="{BB962C8B-B14F-4D97-AF65-F5344CB8AC3E}">
        <p14:creationId xmlns:p14="http://schemas.microsoft.com/office/powerpoint/2010/main" val="5241370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166F1F-CE9B-4651-A6AA-CD717754106B}" type="datetimeFigureOut">
              <a:rPr lang="en-US" smtClean="0"/>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1451-1387-4CA6-816F-3879F97B5CBC}"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16079"/>
            <a:ext cx="9143999" cy="5632311"/>
          </a:xfrm>
          <a:prstGeom prst="rect">
            <a:avLst/>
          </a:prstGeom>
          <a:solidFill>
            <a:schemeClr val="bg1">
              <a:lumMod val="5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STEM Discovery Challenge</a:t>
            </a:r>
          </a:p>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Louisiana Tech </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University </a:t>
            </a:r>
          </a:p>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Business Component:  Design a</a:t>
            </a: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 Race Obstacle Challenge Event  (ROC)</a:t>
            </a:r>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b="1" dirty="0">
              <a:ln w="10541" cmpd="sng">
                <a:solidFill>
                  <a:schemeClr val="accent1">
                    <a:shade val="88000"/>
                    <a:satMod val="110000"/>
                  </a:schemeClr>
                </a:solidFill>
                <a:prstDash val="solid"/>
              </a:ln>
              <a:solidFill>
                <a:schemeClr val="bg1"/>
              </a:solidFill>
              <a:latin typeface="Aharoni" panose="02010803020104030203" pitchFamily="2" charset="-79"/>
              <a:cs typeface="Aharoni" panose="02010803020104030203" pitchFamily="2" charset="-79"/>
            </a:endParaRPr>
          </a:p>
          <a:p>
            <a:endParaRPr lang="en-US" sz="3600" b="1" dirty="0" smtClean="0">
              <a:ln w="10541" cmpd="sng">
                <a:solidFill>
                  <a:schemeClr val="accent1">
                    <a:shade val="88000"/>
                    <a:satMod val="110000"/>
                  </a:schemeClr>
                </a:solidFill>
                <a:prstDash val="solid"/>
              </a:ln>
              <a:solidFill>
                <a:schemeClr val="bg1"/>
              </a:solidFill>
              <a:latin typeface="Aharoni" panose="02010803020104030203" pitchFamily="2" charset="-79"/>
              <a:cs typeface="Aharoni" panose="02010803020104030203" pitchFamily="2" charset="-79"/>
            </a:endParaRPr>
          </a:p>
          <a:p>
            <a:endParaRPr lang="en-US" sz="3600" b="1" dirty="0">
              <a:ln w="10541" cmpd="sng">
                <a:solidFill>
                  <a:schemeClr val="accent1">
                    <a:shade val="88000"/>
                    <a:satMod val="110000"/>
                  </a:schemeClr>
                </a:solidFill>
                <a:prstDash val="solid"/>
              </a:ln>
              <a:solidFill>
                <a:schemeClr val="bg1"/>
              </a:solidFill>
              <a:latin typeface="Aharoni" panose="02010803020104030203" pitchFamily="2" charset="-79"/>
              <a:cs typeface="Aharoni" panose="02010803020104030203" pitchFamily="2" charset="-79"/>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Is it the experience?</a:t>
            </a:r>
          </a:p>
          <a:p>
            <a:pPr algn="ctr"/>
            <a:r>
              <a:rPr lang="en-US" sz="1600" b="1" dirty="0" smtClean="0">
                <a:solidFill>
                  <a:prstClr val="black"/>
                </a:solidFill>
                <a:latin typeface="Arial" pitchFamily="34" charset="0"/>
                <a:cs typeface="Arial" pitchFamily="34" charset="0"/>
              </a:rPr>
              <a:t>What about the opportunity to learn and compete with like minded students?</a:t>
            </a: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80370" y="1981533"/>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9" name="Rectangle 19"/>
          <p:cNvSpPr/>
          <p:nvPr/>
        </p:nvSpPr>
        <p:spPr>
          <a:xfrm rot="-60000">
            <a:off x="5615580" y="133389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0" name="Rectangle 19"/>
          <p:cNvSpPr/>
          <p:nvPr/>
        </p:nvSpPr>
        <p:spPr>
          <a:xfrm rot="-60000">
            <a:off x="5695761" y="539252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1" name="Rectangle 19"/>
          <p:cNvSpPr/>
          <p:nvPr/>
        </p:nvSpPr>
        <p:spPr>
          <a:xfrm rot="-60000">
            <a:off x="5641737" y="3521785"/>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370550" y="53902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pic>
        <p:nvPicPr>
          <p:cNvPr id="35"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040563"/>
            <a:ext cx="767012"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221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Customer Segments</a:t>
            </a:r>
            <a:endParaRPr lang="en-US" dirty="0"/>
          </a:p>
        </p:txBody>
      </p:sp>
      <p:sp>
        <p:nvSpPr>
          <p:cNvPr id="2" name="Content Placeholder 1"/>
          <p:cNvSpPr>
            <a:spLocks noGrp="1"/>
          </p:cNvSpPr>
          <p:nvPr>
            <p:ph idx="1"/>
          </p:nvPr>
        </p:nvSpPr>
        <p:spPr/>
        <p:txBody>
          <a:bodyPr/>
          <a:lstStyle/>
          <a:p>
            <a:r>
              <a:rPr lang="en-US" sz="2300" dirty="0" smtClean="0">
                <a:latin typeface="Lucida Sans" panose="020B0602030504020204" pitchFamily="34" charset="0"/>
              </a:rPr>
              <a:t>Who are your customers and why would they buy? </a:t>
            </a:r>
          </a:p>
          <a:p>
            <a:pPr marL="0" indent="0">
              <a:buNone/>
            </a:pPr>
            <a:endParaRPr lang="en-US" sz="2300" dirty="0" smtClean="0">
              <a:latin typeface="Lucida Sans" panose="020B0602030504020204" pitchFamily="34" charset="0"/>
            </a:endParaRPr>
          </a:p>
          <a:p>
            <a:r>
              <a:rPr lang="en-US" sz="2300" dirty="0" smtClean="0">
                <a:latin typeface="Lucida Sans" panose="020B0602030504020204" pitchFamily="34" charset="0"/>
              </a:rPr>
              <a:t>Is the buyer the user?</a:t>
            </a:r>
          </a:p>
          <a:p>
            <a:endParaRPr lang="en-US" dirty="0" smtClean="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2209800"/>
            <a:ext cx="2235200" cy="3970421"/>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9200" y="3820279"/>
            <a:ext cx="5139489" cy="2893342"/>
          </a:xfrm>
          <a:prstGeom prst="rect">
            <a:avLst/>
          </a:prstGeom>
        </p:spPr>
      </p:pic>
    </p:spTree>
    <p:extLst>
      <p:ext uri="{BB962C8B-B14F-4D97-AF65-F5344CB8AC3E}">
        <p14:creationId xmlns:p14="http://schemas.microsoft.com/office/powerpoint/2010/main" val="1527203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335387"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31671" y="1981488"/>
            <a:ext cx="1371430" cy="2741099"/>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Who are the customers for your ROC Event?</a:t>
            </a:r>
            <a:endParaRPr lang="en-US" sz="1600" b="1" dirty="0">
              <a:solidFill>
                <a:prstClr val="black"/>
              </a:solidFill>
              <a:latin typeface="Arial" pitchFamily="34" charset="0"/>
              <a:cs typeface="Arial" pitchFamily="34" charset="0"/>
            </a:endParaRPr>
          </a:p>
        </p:txBody>
      </p:sp>
      <p:sp>
        <p:nvSpPr>
          <p:cNvPr id="29" name="Rectangle 19"/>
          <p:cNvSpPr/>
          <p:nvPr/>
        </p:nvSpPr>
        <p:spPr>
          <a:xfrm rot="-60000">
            <a:off x="5615580" y="133389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0" name="Rectangle 19"/>
          <p:cNvSpPr/>
          <p:nvPr/>
        </p:nvSpPr>
        <p:spPr>
          <a:xfrm rot="-60000">
            <a:off x="5695761" y="539252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1" name="Rectangle 19"/>
          <p:cNvSpPr/>
          <p:nvPr/>
        </p:nvSpPr>
        <p:spPr>
          <a:xfrm rot="-60000">
            <a:off x="5641737" y="3521785"/>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370550" y="53902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pic>
        <p:nvPicPr>
          <p:cNvPr id="5122"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9904" y="1844569"/>
            <a:ext cx="767012" cy="728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3257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Channels </a:t>
            </a:r>
            <a:endParaRPr lang="en-US" dirty="0"/>
          </a:p>
        </p:txBody>
      </p:sp>
      <p:sp>
        <p:nvSpPr>
          <p:cNvPr id="2" name="Content Placeholder 1"/>
          <p:cNvSpPr>
            <a:spLocks noGrp="1"/>
          </p:cNvSpPr>
          <p:nvPr>
            <p:ph sz="quarter" idx="13"/>
          </p:nvPr>
        </p:nvSpPr>
        <p:spPr>
          <a:xfrm>
            <a:off x="0" y="1447800"/>
            <a:ext cx="9144000" cy="2283318"/>
          </a:xfrm>
        </p:spPr>
        <p:txBody>
          <a:bodyPr>
            <a:normAutofit fontScale="92500" lnSpcReduction="10000"/>
          </a:bodyPr>
          <a:lstStyle/>
          <a:p>
            <a:r>
              <a:rPr lang="en-US" sz="2800" dirty="0" smtClean="0">
                <a:latin typeface="Lucida Sans" panose="020B0602030504020204" pitchFamily="34" charset="0"/>
              </a:rPr>
              <a:t>How to reach your customers</a:t>
            </a:r>
          </a:p>
          <a:p>
            <a:endParaRPr lang="en-US" sz="2800" dirty="0" smtClean="0">
              <a:latin typeface="Lucida Sans" panose="020B0602030504020204" pitchFamily="34" charset="0"/>
            </a:endParaRPr>
          </a:p>
          <a:p>
            <a:r>
              <a:rPr lang="en-US" sz="2800" dirty="0" smtClean="0">
                <a:latin typeface="Lucida Sans" panose="020B0602030504020204" pitchFamily="34" charset="0"/>
              </a:rPr>
              <a:t>How does the product/service get to the customer?</a:t>
            </a:r>
          </a:p>
          <a:p>
            <a:pPr marL="0" indent="0">
              <a:buNone/>
            </a:pPr>
            <a:endParaRPr lang="en-US" sz="2800" dirty="0" smtClean="0">
              <a:latin typeface="Lucida Sans" panose="020B0602030504020204" pitchFamily="34" charset="0"/>
            </a:endParaRPr>
          </a:p>
          <a:p>
            <a:r>
              <a:rPr lang="en-US" sz="2800" dirty="0" smtClean="0">
                <a:latin typeface="Lucida Sans" panose="020B0602030504020204" pitchFamily="34" charset="0"/>
              </a:rPr>
              <a:t>Determine distribution channel (virtual or physical)</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648200"/>
            <a:ext cx="1881187" cy="1254125"/>
          </a:xfrm>
          <a:prstGeom prst="rect">
            <a:avLst/>
          </a:prstGeom>
        </p:spPr>
      </p:pic>
      <p:pic>
        <p:nvPicPr>
          <p:cNvPr id="1026" name="Picture 2" descr="C:\Users\debinman\Downloads\pumpkintruck.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500" y="3702942"/>
            <a:ext cx="1981200" cy="132625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binman\Downloads\QzN7JNJ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91000" y="5029200"/>
            <a:ext cx="1600200"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binman\Downloads\IMG_27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28800" y="4612197"/>
            <a:ext cx="2362200" cy="177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2730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60731" y="1924481"/>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9" name="Rectangle 19"/>
          <p:cNvSpPr/>
          <p:nvPr/>
        </p:nvSpPr>
        <p:spPr>
          <a:xfrm rot="-60000">
            <a:off x="5615580" y="133389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0" name="Rectangle 19"/>
          <p:cNvSpPr/>
          <p:nvPr/>
        </p:nvSpPr>
        <p:spPr>
          <a:xfrm rot="-60000">
            <a:off x="5695761" y="539252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1" name="Rectangle 19"/>
          <p:cNvSpPr/>
          <p:nvPr/>
        </p:nvSpPr>
        <p:spPr>
          <a:xfrm rot="-60000">
            <a:off x="5448449" y="3125567"/>
            <a:ext cx="1563060" cy="160035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b="1" dirty="0" smtClean="0">
                <a:solidFill>
                  <a:prstClr val="black"/>
                </a:solidFill>
                <a:latin typeface="Arial" pitchFamily="34" charset="0"/>
                <a:cs typeface="Arial" pitchFamily="34" charset="0"/>
              </a:rPr>
              <a:t>How to reach the customers who will most likely attend your ROC event?</a:t>
            </a:r>
            <a:endParaRPr lang="en-US" sz="1200" b="1" dirty="0">
              <a:solidFill>
                <a:prstClr val="black"/>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370550" y="53902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pic>
        <p:nvPicPr>
          <p:cNvPr id="3074"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9979" y="2874324"/>
            <a:ext cx="590550" cy="561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4025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Customer Relationships</a:t>
            </a:r>
            <a:endParaRPr lang="en-US" dirty="0"/>
          </a:p>
        </p:txBody>
      </p:sp>
      <p:sp>
        <p:nvSpPr>
          <p:cNvPr id="2" name="Content Placeholder 1"/>
          <p:cNvSpPr>
            <a:spLocks noGrp="1"/>
          </p:cNvSpPr>
          <p:nvPr>
            <p:ph idx="1"/>
          </p:nvPr>
        </p:nvSpPr>
        <p:spPr>
          <a:xfrm>
            <a:off x="152400" y="914400"/>
            <a:ext cx="8839200" cy="838200"/>
          </a:xfrm>
        </p:spPr>
        <p:txBody>
          <a:bodyPr>
            <a:normAutofit fontScale="92500" lnSpcReduction="20000"/>
          </a:bodyPr>
          <a:lstStyle/>
          <a:p>
            <a:endParaRPr lang="en-US" sz="2800" dirty="0" smtClean="0">
              <a:solidFill>
                <a:schemeClr val="tx1">
                  <a:lumMod val="95000"/>
                  <a:lumOff val="5000"/>
                </a:schemeClr>
              </a:solidFill>
            </a:endParaRPr>
          </a:p>
          <a:p>
            <a:r>
              <a:rPr lang="en-US" sz="3000" dirty="0" smtClean="0">
                <a:solidFill>
                  <a:schemeClr val="tx1">
                    <a:lumMod val="95000"/>
                    <a:lumOff val="5000"/>
                  </a:schemeClr>
                </a:solidFill>
                <a:latin typeface="Lucida Sans" panose="020B0602030504020204" pitchFamily="34" charset="0"/>
              </a:rPr>
              <a:t>How do you get, keep, and grow customers?</a:t>
            </a:r>
          </a:p>
          <a:p>
            <a:endParaRPr lang="en-US" sz="2800" dirty="0" smtClean="0"/>
          </a:p>
        </p:txBody>
      </p:sp>
      <p:sp>
        <p:nvSpPr>
          <p:cNvPr id="5" name="TextBox 4"/>
          <p:cNvSpPr txBox="1"/>
          <p:nvPr/>
        </p:nvSpPr>
        <p:spPr>
          <a:xfrm>
            <a:off x="685801" y="1905000"/>
            <a:ext cx="2971799" cy="2246769"/>
          </a:xfrm>
          <a:prstGeom prst="rect">
            <a:avLst/>
          </a:prstGeom>
          <a:noFill/>
        </p:spPr>
        <p:txBody>
          <a:bodyPr wrap="square" rtlCol="0">
            <a:spAutoFit/>
          </a:bodyPr>
          <a:lstStyle/>
          <a:p>
            <a:pPr algn="ctr"/>
            <a:r>
              <a:rPr lang="en-US" sz="2000" b="1" dirty="0" smtClean="0">
                <a:latin typeface="Lucida Sans" panose="020B0602030504020204" pitchFamily="34" charset="0"/>
              </a:rPr>
              <a:t>Paid</a:t>
            </a:r>
          </a:p>
          <a:p>
            <a:r>
              <a:rPr lang="en-US" sz="2000" dirty="0" smtClean="0">
                <a:latin typeface="Lucida Sans" panose="020B0602030504020204" pitchFamily="34" charset="0"/>
              </a:rPr>
              <a:t>Public Relations</a:t>
            </a:r>
          </a:p>
          <a:p>
            <a:r>
              <a:rPr lang="en-US" sz="2000" dirty="0" smtClean="0">
                <a:latin typeface="Lucida Sans" panose="020B0602030504020204" pitchFamily="34" charset="0"/>
              </a:rPr>
              <a:t>Advertising</a:t>
            </a:r>
          </a:p>
          <a:p>
            <a:r>
              <a:rPr lang="en-US" sz="2000" dirty="0" smtClean="0">
                <a:latin typeface="Lucida Sans" panose="020B0602030504020204" pitchFamily="34" charset="0"/>
              </a:rPr>
              <a:t>Attend Trade Shows</a:t>
            </a:r>
          </a:p>
          <a:p>
            <a:r>
              <a:rPr lang="en-US" sz="2000" dirty="0" smtClean="0">
                <a:latin typeface="Lucida Sans" panose="020B0602030504020204" pitchFamily="34" charset="0"/>
              </a:rPr>
              <a:t>E-mail</a:t>
            </a:r>
          </a:p>
          <a:p>
            <a:r>
              <a:rPr lang="en-US" sz="2000" dirty="0" smtClean="0">
                <a:latin typeface="Lucida Sans" panose="020B0602030504020204" pitchFamily="34" charset="0"/>
              </a:rPr>
              <a:t>Search Engine Marketing</a:t>
            </a:r>
            <a:endParaRPr lang="en-US" sz="2000" dirty="0">
              <a:latin typeface="Lucida Sans" panose="020B0602030504020204" pitchFamily="34" charset="0"/>
            </a:endParaRPr>
          </a:p>
        </p:txBody>
      </p:sp>
      <p:sp>
        <p:nvSpPr>
          <p:cNvPr id="6" name="TextBox 5"/>
          <p:cNvSpPr txBox="1"/>
          <p:nvPr/>
        </p:nvSpPr>
        <p:spPr>
          <a:xfrm>
            <a:off x="5018714" y="1906398"/>
            <a:ext cx="2667000" cy="2246769"/>
          </a:xfrm>
          <a:prstGeom prst="rect">
            <a:avLst/>
          </a:prstGeom>
          <a:noFill/>
        </p:spPr>
        <p:txBody>
          <a:bodyPr wrap="square" rtlCol="0">
            <a:spAutoFit/>
          </a:bodyPr>
          <a:lstStyle/>
          <a:p>
            <a:pPr algn="ctr"/>
            <a:r>
              <a:rPr lang="en-US" sz="2000" b="1" dirty="0" smtClean="0">
                <a:latin typeface="Lucida Sans" panose="020B0602030504020204" pitchFamily="34" charset="0"/>
              </a:rPr>
              <a:t>Earned</a:t>
            </a:r>
          </a:p>
          <a:p>
            <a:r>
              <a:rPr lang="en-US" sz="2000" dirty="0" smtClean="0">
                <a:latin typeface="Lucida Sans" panose="020B0602030504020204" pitchFamily="34" charset="0"/>
              </a:rPr>
              <a:t>Speak at conferences</a:t>
            </a:r>
          </a:p>
          <a:p>
            <a:r>
              <a:rPr lang="en-US" sz="2000" dirty="0" smtClean="0">
                <a:latin typeface="Lucida Sans" panose="020B0602030504020204" pitchFamily="34" charset="0"/>
              </a:rPr>
              <a:t>Blogs</a:t>
            </a:r>
          </a:p>
          <a:p>
            <a:r>
              <a:rPr lang="en-US" sz="2000" dirty="0" smtClean="0">
                <a:latin typeface="Lucida Sans" panose="020B0602030504020204" pitchFamily="34" charset="0"/>
              </a:rPr>
              <a:t>Guest articles</a:t>
            </a:r>
          </a:p>
          <a:p>
            <a:r>
              <a:rPr lang="en-US" sz="2000" dirty="0" smtClean="0">
                <a:latin typeface="Lucida Sans" panose="020B0602030504020204" pitchFamily="34" charset="0"/>
              </a:rPr>
              <a:t>Social Media</a:t>
            </a:r>
          </a:p>
          <a:p>
            <a:r>
              <a:rPr lang="en-US" sz="2000" dirty="0" smtClean="0">
                <a:latin typeface="Lucida Sans" panose="020B0602030504020204" pitchFamily="34" charset="0"/>
              </a:rPr>
              <a:t>Word of Mouth</a:t>
            </a:r>
            <a:endParaRPr lang="en-US" sz="2000" dirty="0">
              <a:latin typeface="Lucida Sans" panose="020B0602030504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67000" y="4369929"/>
            <a:ext cx="4419600" cy="2488071"/>
          </a:xfrm>
          <a:prstGeom prst="rect">
            <a:avLst/>
          </a:prstGeom>
        </p:spPr>
      </p:pic>
    </p:spTree>
    <p:extLst>
      <p:ext uri="{BB962C8B-B14F-4D97-AF65-F5344CB8AC3E}">
        <p14:creationId xmlns:p14="http://schemas.microsoft.com/office/powerpoint/2010/main" val="13962526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740517" y="1096637"/>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60731" y="1924481"/>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9" name="Rectangle 19"/>
          <p:cNvSpPr/>
          <p:nvPr/>
        </p:nvSpPr>
        <p:spPr>
          <a:xfrm rot="-60000">
            <a:off x="5547629" y="1009655"/>
            <a:ext cx="1528845" cy="180942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400" b="1" dirty="0" smtClean="0">
                <a:solidFill>
                  <a:prstClr val="black"/>
                </a:solidFill>
                <a:latin typeface="Arial" pitchFamily="34" charset="0"/>
                <a:cs typeface="Arial" pitchFamily="34" charset="0"/>
              </a:rPr>
              <a:t>What type relationships do your customer segments expect? Online contact? Yearly/monthly basis?</a:t>
            </a:r>
            <a:endParaRPr lang="en-US" sz="1400" b="1" dirty="0">
              <a:solidFill>
                <a:prstClr val="black"/>
              </a:solidFill>
              <a:latin typeface="Arial" pitchFamily="34" charset="0"/>
              <a:cs typeface="Arial" pitchFamily="34" charset="0"/>
            </a:endParaRPr>
          </a:p>
        </p:txBody>
      </p:sp>
      <p:sp>
        <p:nvSpPr>
          <p:cNvPr id="30" name="Rectangle 19"/>
          <p:cNvSpPr/>
          <p:nvPr/>
        </p:nvSpPr>
        <p:spPr>
          <a:xfrm rot="-60000">
            <a:off x="5695761" y="539252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1" name="Rectangle 19"/>
          <p:cNvSpPr/>
          <p:nvPr/>
        </p:nvSpPr>
        <p:spPr>
          <a:xfrm rot="-60000">
            <a:off x="5448449" y="3125567"/>
            <a:ext cx="1563060" cy="160035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370550" y="53902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pic>
        <p:nvPicPr>
          <p:cNvPr id="35"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26855" y="820464"/>
            <a:ext cx="554290" cy="526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72963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lstStyle/>
          <a:p>
            <a:r>
              <a:rPr lang="en-US" dirty="0" smtClean="0"/>
              <a:t>Revenue Model</a:t>
            </a:r>
            <a:endParaRPr lang="en-US" dirty="0"/>
          </a:p>
        </p:txBody>
      </p:sp>
      <p:sp>
        <p:nvSpPr>
          <p:cNvPr id="2" name="Content Placeholder 1"/>
          <p:cNvSpPr>
            <a:spLocks noGrp="1"/>
          </p:cNvSpPr>
          <p:nvPr>
            <p:ph idx="1"/>
          </p:nvPr>
        </p:nvSpPr>
        <p:spPr>
          <a:xfrm>
            <a:off x="152400" y="1481329"/>
            <a:ext cx="8991600" cy="2023872"/>
          </a:xfrm>
        </p:spPr>
        <p:txBody>
          <a:bodyPr>
            <a:normAutofit/>
          </a:bodyPr>
          <a:lstStyle/>
          <a:p>
            <a:r>
              <a:rPr lang="en-US" sz="2800" dirty="0" smtClean="0">
                <a:latin typeface="Lucida Sans" panose="020B0602030504020204" pitchFamily="34" charset="0"/>
              </a:rPr>
              <a:t>How does the company make money from each customer segment?</a:t>
            </a:r>
          </a:p>
          <a:p>
            <a:r>
              <a:rPr lang="en-US" sz="2800" dirty="0" smtClean="0">
                <a:latin typeface="Lucida Sans" panose="020B0602030504020204" pitchFamily="34" charset="0"/>
              </a:rPr>
              <a:t>Pricing</a:t>
            </a:r>
          </a:p>
          <a:p>
            <a:r>
              <a:rPr lang="en-US" sz="2800" dirty="0" smtClean="0">
                <a:latin typeface="Lucida Sans" panose="020B0602030504020204" pitchFamily="34" charset="0"/>
              </a:rPr>
              <a:t>For what Value is the customer paying?</a:t>
            </a:r>
          </a:p>
        </p:txBody>
      </p:sp>
      <p:pic>
        <p:nvPicPr>
          <p:cNvPr id="4"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205917" y="3436038"/>
            <a:ext cx="6705600" cy="3421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6598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60731" y="1924481"/>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9" name="Rectangle 19"/>
          <p:cNvSpPr/>
          <p:nvPr/>
        </p:nvSpPr>
        <p:spPr>
          <a:xfrm rot="-60000">
            <a:off x="5486528" y="1334271"/>
            <a:ext cx="1589117" cy="133298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0" name="Rectangle 19"/>
          <p:cNvSpPr/>
          <p:nvPr/>
        </p:nvSpPr>
        <p:spPr>
          <a:xfrm rot="-60000">
            <a:off x="5212792" y="5195341"/>
            <a:ext cx="1878156" cy="122943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For what VALUE are ROC Event customers really willing to pay?</a:t>
            </a:r>
            <a:endParaRPr lang="en-US" sz="1600" b="1" dirty="0">
              <a:solidFill>
                <a:prstClr val="black"/>
              </a:solidFill>
              <a:latin typeface="Arial" pitchFamily="34" charset="0"/>
              <a:cs typeface="Arial" pitchFamily="34" charset="0"/>
            </a:endParaRPr>
          </a:p>
        </p:txBody>
      </p:sp>
      <p:sp>
        <p:nvSpPr>
          <p:cNvPr id="31" name="Rectangle 19"/>
          <p:cNvSpPr/>
          <p:nvPr/>
        </p:nvSpPr>
        <p:spPr>
          <a:xfrm rot="-60000">
            <a:off x="5449089" y="3048106"/>
            <a:ext cx="1563060" cy="182853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160727" y="4862903"/>
            <a:ext cx="1578751" cy="159608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400" b="1" dirty="0" smtClean="0">
                <a:solidFill>
                  <a:prstClr val="black"/>
                </a:solidFill>
                <a:latin typeface="Arial" pitchFamily="34" charset="0"/>
                <a:cs typeface="Arial" pitchFamily="34" charset="0"/>
              </a:rPr>
              <a:t>What do they currently pay for entertainment competitions?</a:t>
            </a:r>
          </a:p>
          <a:p>
            <a:pPr algn="ctr"/>
            <a:r>
              <a:rPr lang="en-US" sz="1400" b="1" dirty="0" smtClean="0">
                <a:solidFill>
                  <a:prstClr val="black"/>
                </a:solidFill>
                <a:latin typeface="Arial" pitchFamily="34" charset="0"/>
                <a:cs typeface="Arial" pitchFamily="34" charset="0"/>
              </a:rPr>
              <a:t>How does revenue stream add up?</a:t>
            </a:r>
            <a:endParaRPr lang="en-US" sz="1400" b="1" dirty="0">
              <a:solidFill>
                <a:prstClr val="black"/>
              </a:solidFill>
              <a:latin typeface="Arial" pitchFamily="34" charset="0"/>
              <a:cs typeface="Arial" pitchFamily="34" charset="0"/>
            </a:endParaRPr>
          </a:p>
        </p:txBody>
      </p:sp>
      <p:pic>
        <p:nvPicPr>
          <p:cNvPr id="6146"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93177" y="4953000"/>
            <a:ext cx="68580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347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85193" y="4897269"/>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60731" y="1924481"/>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9" name="Rectangle 19"/>
          <p:cNvSpPr/>
          <p:nvPr/>
        </p:nvSpPr>
        <p:spPr>
          <a:xfrm rot="-60000">
            <a:off x="5486528" y="1334271"/>
            <a:ext cx="1589117" cy="133298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0" name="Rectangle 19"/>
          <p:cNvSpPr/>
          <p:nvPr/>
        </p:nvSpPr>
        <p:spPr>
          <a:xfrm rot="-60000">
            <a:off x="5012518" y="5074593"/>
            <a:ext cx="2171364" cy="139795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b="1" dirty="0" smtClean="0">
                <a:solidFill>
                  <a:prstClr val="black"/>
                </a:solidFill>
                <a:latin typeface="Arial" pitchFamily="34" charset="0"/>
                <a:cs typeface="Arial" pitchFamily="34" charset="0"/>
              </a:rPr>
              <a:t>Sale of Products?</a:t>
            </a:r>
          </a:p>
          <a:p>
            <a:pPr algn="ctr"/>
            <a:endParaRPr lang="en-US" sz="1200" b="1" dirty="0" smtClean="0">
              <a:solidFill>
                <a:prstClr val="black"/>
              </a:solidFill>
              <a:latin typeface="Arial" pitchFamily="34" charset="0"/>
              <a:cs typeface="Arial" pitchFamily="34" charset="0"/>
            </a:endParaRPr>
          </a:p>
          <a:p>
            <a:pPr algn="ctr"/>
            <a:r>
              <a:rPr lang="en-US" sz="1200" b="1" dirty="0" smtClean="0">
                <a:solidFill>
                  <a:prstClr val="black"/>
                </a:solidFill>
                <a:latin typeface="Arial" pitchFamily="34" charset="0"/>
                <a:cs typeface="Arial" pitchFamily="34" charset="0"/>
              </a:rPr>
              <a:t>Ticket sales?</a:t>
            </a:r>
          </a:p>
          <a:p>
            <a:pPr algn="ctr"/>
            <a:endParaRPr lang="en-US" sz="1200" b="1" dirty="0">
              <a:solidFill>
                <a:prstClr val="black"/>
              </a:solidFill>
              <a:latin typeface="Arial" pitchFamily="34" charset="0"/>
              <a:cs typeface="Arial" pitchFamily="34" charset="0"/>
            </a:endParaRPr>
          </a:p>
          <a:p>
            <a:pPr algn="ctr"/>
            <a:r>
              <a:rPr lang="en-US" sz="1200" b="1" dirty="0" smtClean="0">
                <a:solidFill>
                  <a:prstClr val="black"/>
                </a:solidFill>
                <a:latin typeface="Arial" pitchFamily="34" charset="0"/>
                <a:cs typeface="Arial" pitchFamily="34" charset="0"/>
              </a:rPr>
              <a:t>Entry fees?</a:t>
            </a:r>
          </a:p>
        </p:txBody>
      </p:sp>
      <p:sp>
        <p:nvSpPr>
          <p:cNvPr id="31" name="Rectangle 19"/>
          <p:cNvSpPr/>
          <p:nvPr/>
        </p:nvSpPr>
        <p:spPr>
          <a:xfrm rot="-60000">
            <a:off x="5449089" y="3048106"/>
            <a:ext cx="1563060" cy="182853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2" name="Rectangle 19"/>
          <p:cNvSpPr/>
          <p:nvPr/>
        </p:nvSpPr>
        <p:spPr>
          <a:xfrm rot="-60000">
            <a:off x="320896" y="53902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237687" y="5406621"/>
            <a:ext cx="1371430" cy="1001696"/>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239150" y="4888647"/>
            <a:ext cx="1709190" cy="166394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r>
              <a:rPr lang="en-US" sz="1200" dirty="0">
                <a:solidFill>
                  <a:prstClr val="black"/>
                </a:solidFill>
                <a:latin typeface="Arial" pitchFamily="34" charset="0"/>
                <a:cs typeface="Arial" pitchFamily="34" charset="0"/>
              </a:rPr>
              <a:t>T</a:t>
            </a:r>
            <a:r>
              <a:rPr lang="en-US" sz="1200" dirty="0" smtClean="0">
                <a:solidFill>
                  <a:prstClr val="black"/>
                </a:solidFill>
                <a:latin typeface="Arial" pitchFamily="34" charset="0"/>
                <a:cs typeface="Arial" pitchFamily="34" charset="0"/>
              </a:rPr>
              <a:t>icket sales $ </a:t>
            </a:r>
          </a:p>
          <a:p>
            <a:r>
              <a:rPr lang="en-US" sz="1200" dirty="0" smtClean="0">
                <a:solidFill>
                  <a:prstClr val="black"/>
                </a:solidFill>
                <a:latin typeface="Arial" pitchFamily="34" charset="0"/>
                <a:cs typeface="Arial" pitchFamily="34" charset="0"/>
              </a:rPr>
              <a:t>Entry fees    $</a:t>
            </a:r>
          </a:p>
          <a:p>
            <a:r>
              <a:rPr lang="en-US" sz="1200" dirty="0" smtClean="0">
                <a:solidFill>
                  <a:prstClr val="black"/>
                </a:solidFill>
                <a:latin typeface="Arial" pitchFamily="34" charset="0"/>
                <a:cs typeface="Arial" pitchFamily="34" charset="0"/>
              </a:rPr>
              <a:t>T shirt sales $_____</a:t>
            </a:r>
          </a:p>
          <a:p>
            <a:r>
              <a:rPr lang="en-US" sz="1200" b="1" dirty="0" smtClean="0">
                <a:solidFill>
                  <a:prstClr val="black"/>
                </a:solidFill>
                <a:latin typeface="Arial" pitchFamily="34" charset="0"/>
                <a:cs typeface="Arial" pitchFamily="34" charset="0"/>
              </a:rPr>
              <a:t>TOTAL </a:t>
            </a:r>
            <a:r>
              <a:rPr lang="en-US" sz="1200" dirty="0" smtClean="0">
                <a:solidFill>
                  <a:prstClr val="black"/>
                </a:solidFill>
                <a:latin typeface="Arial" pitchFamily="34" charset="0"/>
                <a:cs typeface="Arial" pitchFamily="34" charset="0"/>
              </a:rPr>
              <a:t>        $</a:t>
            </a:r>
          </a:p>
          <a:p>
            <a:r>
              <a:rPr lang="en-US" sz="1200" dirty="0" smtClean="0">
                <a:solidFill>
                  <a:prstClr val="black"/>
                </a:solidFill>
                <a:latin typeface="Arial" pitchFamily="34" charset="0"/>
                <a:cs typeface="Arial" pitchFamily="34" charset="0"/>
              </a:rPr>
              <a:t> </a:t>
            </a:r>
            <a:endParaRPr lang="en-US" sz="1200" dirty="0">
              <a:solidFill>
                <a:prstClr val="black"/>
              </a:solidFill>
              <a:latin typeface="Arial" pitchFamily="34" charset="0"/>
              <a:cs typeface="Arial" pitchFamily="34" charset="0"/>
            </a:endParaRPr>
          </a:p>
        </p:txBody>
      </p:sp>
      <p:pic>
        <p:nvPicPr>
          <p:cNvPr id="6146"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5052600"/>
            <a:ext cx="68580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347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26504" y="0"/>
            <a:ext cx="9170504"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834"/>
            <a:ext cx="4572000" cy="6858000"/>
          </a:xfrm>
          <a:prstGeom prst="rect">
            <a:avLst/>
          </a:prstGeom>
        </p:spPr>
      </p:pic>
    </p:spTree>
    <p:extLst>
      <p:ext uri="{BB962C8B-B14F-4D97-AF65-F5344CB8AC3E}">
        <p14:creationId xmlns:p14="http://schemas.microsoft.com/office/powerpoint/2010/main" val="749205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371600"/>
          </a:xfrm>
        </p:spPr>
        <p:txBody>
          <a:bodyPr/>
          <a:lstStyle/>
          <a:p>
            <a:r>
              <a:rPr lang="en-US" dirty="0" smtClean="0"/>
              <a:t>Partners</a:t>
            </a:r>
            <a:endParaRPr lang="en-US" dirty="0"/>
          </a:p>
        </p:txBody>
      </p:sp>
      <p:sp>
        <p:nvSpPr>
          <p:cNvPr id="2" name="Content Placeholder 1"/>
          <p:cNvSpPr>
            <a:spLocks noGrp="1"/>
          </p:cNvSpPr>
          <p:nvPr>
            <p:ph idx="1"/>
          </p:nvPr>
        </p:nvSpPr>
        <p:spPr/>
        <p:txBody>
          <a:bodyPr/>
          <a:lstStyle/>
          <a:p>
            <a:r>
              <a:rPr lang="en-US" sz="2800" dirty="0" smtClean="0">
                <a:latin typeface="Lucida Sans" panose="020B0602030504020204" pitchFamily="34" charset="0"/>
              </a:rPr>
              <a:t>Who are the key partners and suppliers needed to make the business model work?</a:t>
            </a:r>
          </a:p>
          <a:p>
            <a:r>
              <a:rPr lang="en-US" sz="2800" dirty="0" smtClean="0">
                <a:latin typeface="Lucida Sans" panose="020B0602030504020204" pitchFamily="34" charset="0"/>
              </a:rPr>
              <a:t>Key partners</a:t>
            </a:r>
          </a:p>
          <a:p>
            <a:pPr lvl="1"/>
            <a:r>
              <a:rPr lang="en-US" sz="2000" dirty="0" smtClean="0">
                <a:latin typeface="Lucida Sans" panose="020B0602030504020204" pitchFamily="34" charset="0"/>
              </a:rPr>
              <a:t>What key activities do they perform?</a:t>
            </a:r>
          </a:p>
          <a:p>
            <a:r>
              <a:rPr lang="en-US" sz="2800" dirty="0" smtClean="0">
                <a:latin typeface="Lucida Sans" panose="020B0602030504020204" pitchFamily="34" charset="0"/>
              </a:rPr>
              <a:t>Key suppliers</a:t>
            </a:r>
          </a:p>
          <a:p>
            <a:pPr lvl="1"/>
            <a:r>
              <a:rPr lang="en-US" sz="2000" dirty="0" smtClean="0">
                <a:latin typeface="Lucida Sans" panose="020B0602030504020204" pitchFamily="34" charset="0"/>
              </a:rPr>
              <a:t>What are we buying from them?</a:t>
            </a:r>
          </a:p>
          <a:p>
            <a:endParaRPr lang="en-US" dirty="0"/>
          </a:p>
        </p:txBody>
      </p:sp>
      <p:pic>
        <p:nvPicPr>
          <p:cNvPr id="2050" name="Picture 2" descr="C:\Users\debinman\Downloads\Agree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90800" y="4428999"/>
            <a:ext cx="4114800" cy="2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25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1962" y="4873990"/>
            <a:ext cx="4534025"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Who are the ROC Event Key Partners?</a:t>
            </a:r>
            <a:endParaRPr lang="en-US" sz="1600" b="1"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Suppliers?</a:t>
            </a:r>
            <a:endParaRPr lang="en-US" sz="1600" b="1" dirty="0">
              <a:solidFill>
                <a:prstClr val="black"/>
              </a:solidFill>
              <a:latin typeface="Arial" pitchFamily="34" charset="0"/>
              <a:cs typeface="Arial" pitchFamily="34" charset="0"/>
            </a:endParaRPr>
          </a:p>
        </p:txBody>
      </p:sp>
      <p:sp>
        <p:nvSpPr>
          <p:cNvPr id="23" name="Rectangle 19"/>
          <p:cNvSpPr/>
          <p:nvPr/>
        </p:nvSpPr>
        <p:spPr>
          <a:xfrm rot="-60000">
            <a:off x="296972" y="3559655"/>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60731" y="1924481"/>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9" name="Rectangle 19"/>
          <p:cNvSpPr/>
          <p:nvPr/>
        </p:nvSpPr>
        <p:spPr>
          <a:xfrm rot="-60000">
            <a:off x="5486528" y="1334271"/>
            <a:ext cx="1589117" cy="133298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0" name="Rectangle 19"/>
          <p:cNvSpPr/>
          <p:nvPr/>
        </p:nvSpPr>
        <p:spPr>
          <a:xfrm rot="-60000">
            <a:off x="4686415" y="5077439"/>
            <a:ext cx="2497680" cy="141953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1" name="Rectangle 19"/>
          <p:cNvSpPr/>
          <p:nvPr/>
        </p:nvSpPr>
        <p:spPr>
          <a:xfrm rot="-60000">
            <a:off x="5449089" y="3048106"/>
            <a:ext cx="1563060" cy="182853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367634" y="4889352"/>
            <a:ext cx="1371430" cy="166394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pic>
        <p:nvPicPr>
          <p:cNvPr id="6146"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49" y="643890"/>
            <a:ext cx="68580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495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447800"/>
          </a:xfrm>
        </p:spPr>
        <p:txBody>
          <a:bodyPr/>
          <a:lstStyle/>
          <a:p>
            <a:r>
              <a:rPr lang="en-US" dirty="0" smtClean="0"/>
              <a:t>Resources, Activities, Costs</a:t>
            </a:r>
            <a:endParaRPr lang="en-US" dirty="0"/>
          </a:p>
        </p:txBody>
      </p:sp>
      <p:sp>
        <p:nvSpPr>
          <p:cNvPr id="2" name="Content Placeholder 1"/>
          <p:cNvSpPr>
            <a:spLocks noGrp="1"/>
          </p:cNvSpPr>
          <p:nvPr>
            <p:ph idx="1"/>
          </p:nvPr>
        </p:nvSpPr>
        <p:spPr>
          <a:xfrm>
            <a:off x="228600" y="1600200"/>
            <a:ext cx="8458200" cy="4876800"/>
          </a:xfrm>
        </p:spPr>
        <p:txBody>
          <a:bodyPr>
            <a:normAutofit/>
          </a:bodyPr>
          <a:lstStyle/>
          <a:p>
            <a:r>
              <a:rPr lang="en-US" sz="2800" dirty="0" smtClean="0">
                <a:latin typeface="Lucida Sans" panose="020B0602030504020204" pitchFamily="34" charset="0"/>
              </a:rPr>
              <a:t>What are the most important assets required to make the business model work?</a:t>
            </a:r>
          </a:p>
          <a:p>
            <a:pPr lvl="1"/>
            <a:r>
              <a:rPr lang="en-US" sz="2000" dirty="0" smtClean="0">
                <a:latin typeface="Lucida Sans" panose="020B0602030504020204" pitchFamily="34" charset="0"/>
              </a:rPr>
              <a:t>Physical: machines, vehicles</a:t>
            </a:r>
          </a:p>
          <a:p>
            <a:pPr lvl="1"/>
            <a:r>
              <a:rPr lang="en-US" sz="2000" dirty="0" smtClean="0">
                <a:latin typeface="Lucida Sans" panose="020B0602030504020204" pitchFamily="34" charset="0"/>
              </a:rPr>
              <a:t>Financial: raising money, credit</a:t>
            </a:r>
          </a:p>
          <a:p>
            <a:pPr lvl="1"/>
            <a:r>
              <a:rPr lang="en-US" sz="2000" dirty="0" smtClean="0">
                <a:latin typeface="Lucida Sans" panose="020B0602030504020204" pitchFamily="34" charset="0"/>
              </a:rPr>
              <a:t>Human: programmers, designers, managers</a:t>
            </a:r>
          </a:p>
          <a:p>
            <a:pPr marL="457200" lvl="1" indent="0">
              <a:buNone/>
            </a:pPr>
            <a:endParaRPr lang="en-US" sz="2000" dirty="0" smtClean="0">
              <a:latin typeface="Lucida Sans" panose="020B0602030504020204" pitchFamily="34" charset="0"/>
            </a:endParaRPr>
          </a:p>
          <a:p>
            <a:r>
              <a:rPr lang="en-US" sz="2800" dirty="0" smtClean="0">
                <a:latin typeface="Lucida Sans" panose="020B0602030504020204" pitchFamily="34" charset="0"/>
              </a:rPr>
              <a:t>What are the costs to operate the business model?</a:t>
            </a:r>
          </a:p>
          <a:p>
            <a:pPr lvl="1"/>
            <a:r>
              <a:rPr lang="en-US" sz="2000" dirty="0" smtClean="0">
                <a:latin typeface="Lucida Sans" panose="020B0602030504020204" pitchFamily="34" charset="0"/>
              </a:rPr>
              <a:t>Fixed: rent, machinery</a:t>
            </a:r>
          </a:p>
          <a:p>
            <a:pPr lvl="1"/>
            <a:r>
              <a:rPr lang="en-US" sz="2000" dirty="0" smtClean="0">
                <a:latin typeface="Lucida Sans" panose="020B0602030504020204" pitchFamily="34" charset="0"/>
              </a:rPr>
              <a:t>Variable: wages, utilities, materials</a:t>
            </a:r>
          </a:p>
          <a:p>
            <a:endParaRPr lang="en-US" dirty="0"/>
          </a:p>
        </p:txBody>
      </p:sp>
    </p:spTree>
    <p:extLst>
      <p:ext uri="{BB962C8B-B14F-4D97-AF65-F5344CB8AC3E}">
        <p14:creationId xmlns:p14="http://schemas.microsoft.com/office/powerpoint/2010/main" val="286178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253168" y="4812537"/>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68" y="1256793"/>
            <a:ext cx="1567926"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2" name="Rectangle 19"/>
          <p:cNvSpPr/>
          <p:nvPr/>
        </p:nvSpPr>
        <p:spPr>
          <a:xfrm rot="-60000">
            <a:off x="288487" y="2352669"/>
            <a:ext cx="1629128"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3" name="Rectangle 19"/>
          <p:cNvSpPr/>
          <p:nvPr/>
        </p:nvSpPr>
        <p:spPr>
          <a:xfrm rot="-60000">
            <a:off x="322992" y="3464279"/>
            <a:ext cx="1620078"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4" name="Rectangle 19"/>
          <p:cNvSpPr/>
          <p:nvPr/>
        </p:nvSpPr>
        <p:spPr>
          <a:xfrm rot="-60000">
            <a:off x="2039440" y="1260603"/>
            <a:ext cx="1604330" cy="141957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What activities must you complete before ROC event?</a:t>
            </a:r>
            <a:endParaRPr lang="en-US" sz="1600" b="1" dirty="0">
              <a:solidFill>
                <a:prstClr val="black"/>
              </a:solidFill>
              <a:latin typeface="Arial" pitchFamily="34" charset="0"/>
              <a:cs typeface="Arial" pitchFamily="34" charset="0"/>
            </a:endParaRPr>
          </a:p>
        </p:txBody>
      </p:sp>
      <p:sp>
        <p:nvSpPr>
          <p:cNvPr id="25" name="Rectangle 19"/>
          <p:cNvSpPr/>
          <p:nvPr/>
        </p:nvSpPr>
        <p:spPr>
          <a:xfrm rot="-60000">
            <a:off x="2073434" y="3377899"/>
            <a:ext cx="1414931" cy="1346724"/>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What resources will you need?</a:t>
            </a:r>
            <a:endParaRPr lang="en-US" sz="1600" b="1"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60731" y="1924481"/>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29" name="Rectangle 19"/>
          <p:cNvSpPr/>
          <p:nvPr/>
        </p:nvSpPr>
        <p:spPr>
          <a:xfrm rot="-60000">
            <a:off x="5475292" y="1019551"/>
            <a:ext cx="1589117" cy="1332980"/>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0" name="Rectangle 19"/>
          <p:cNvSpPr/>
          <p:nvPr/>
        </p:nvSpPr>
        <p:spPr>
          <a:xfrm rot="-60000">
            <a:off x="4647730" y="5077776"/>
            <a:ext cx="2536959" cy="148723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1" name="Rectangle 19"/>
          <p:cNvSpPr/>
          <p:nvPr/>
        </p:nvSpPr>
        <p:spPr>
          <a:xfrm rot="-60000">
            <a:off x="5449089" y="3048106"/>
            <a:ext cx="1563060" cy="182853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600" b="1" dirty="0">
              <a:solidFill>
                <a:prstClr val="black"/>
              </a:solidFill>
              <a:latin typeface="Arial" pitchFamily="34" charset="0"/>
              <a:cs typeface="Arial" pitchFamily="34" charset="0"/>
            </a:endParaRPr>
          </a:p>
        </p:txBody>
      </p:sp>
      <p:sp>
        <p:nvSpPr>
          <p:cNvPr id="32" name="Rectangle 19"/>
          <p:cNvSpPr/>
          <p:nvPr/>
        </p:nvSpPr>
        <p:spPr>
          <a:xfrm rot="-60000">
            <a:off x="324530" y="5257923"/>
            <a:ext cx="1371430" cy="120289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a:solidFill>
                  <a:prstClr val="black"/>
                </a:solidFill>
                <a:latin typeface="Arial" pitchFamily="34" charset="0"/>
                <a:cs typeface="Arial" pitchFamily="34" charset="0"/>
              </a:rPr>
              <a:t>Cost of Sales:</a:t>
            </a:r>
          </a:p>
        </p:txBody>
      </p:sp>
      <p:sp>
        <p:nvSpPr>
          <p:cNvPr id="33" name="Rectangle 19"/>
          <p:cNvSpPr/>
          <p:nvPr/>
        </p:nvSpPr>
        <p:spPr>
          <a:xfrm rot="-60000">
            <a:off x="2248658" y="5071409"/>
            <a:ext cx="1804668" cy="1177467"/>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r>
              <a:rPr lang="en-US" sz="1200" b="1" dirty="0" smtClean="0">
                <a:solidFill>
                  <a:prstClr val="black"/>
                </a:solidFill>
                <a:latin typeface="Arial" pitchFamily="34" charset="0"/>
                <a:cs typeface="Arial" pitchFamily="34" charset="0"/>
              </a:rPr>
              <a:t>Construct Course $</a:t>
            </a:r>
          </a:p>
          <a:p>
            <a:r>
              <a:rPr lang="en-US" sz="1200" b="1" dirty="0" smtClean="0">
                <a:solidFill>
                  <a:prstClr val="black"/>
                </a:solidFill>
                <a:latin typeface="Arial" pitchFamily="34" charset="0"/>
                <a:cs typeface="Arial" pitchFamily="34" charset="0"/>
              </a:rPr>
              <a:t>Rent Location       $</a:t>
            </a:r>
          </a:p>
          <a:p>
            <a:r>
              <a:rPr lang="en-US" sz="1200" b="1" dirty="0" smtClean="0">
                <a:solidFill>
                  <a:prstClr val="black"/>
                </a:solidFill>
                <a:latin typeface="Arial" pitchFamily="34" charset="0"/>
                <a:cs typeface="Arial" pitchFamily="34" charset="0"/>
              </a:rPr>
              <a:t>Advertising           $</a:t>
            </a:r>
          </a:p>
          <a:p>
            <a:r>
              <a:rPr lang="en-US" sz="1200" b="1" smtClean="0">
                <a:solidFill>
                  <a:prstClr val="black"/>
                </a:solidFill>
                <a:latin typeface="Arial" pitchFamily="34" charset="0"/>
                <a:cs typeface="Arial" pitchFamily="34" charset="0"/>
              </a:rPr>
              <a:t>T Shirts</a:t>
            </a:r>
            <a:r>
              <a:rPr lang="en-US" sz="1600" b="1" smtClean="0">
                <a:solidFill>
                  <a:prstClr val="black"/>
                </a:solidFill>
                <a:latin typeface="Arial" pitchFamily="34" charset="0"/>
                <a:cs typeface="Arial" pitchFamily="34" charset="0"/>
              </a:rPr>
              <a:t> </a:t>
            </a:r>
            <a:endParaRPr lang="en-US" sz="1600" b="1" dirty="0">
              <a:solidFill>
                <a:prstClr val="black"/>
              </a:solidFill>
              <a:latin typeface="Arial" pitchFamily="34" charset="0"/>
              <a:cs typeface="Arial" pitchFamily="34" charset="0"/>
            </a:endParaRPr>
          </a:p>
        </p:txBody>
      </p:sp>
      <p:sp>
        <p:nvSpPr>
          <p:cNvPr id="34" name="Rectangle 19"/>
          <p:cNvSpPr/>
          <p:nvPr/>
        </p:nvSpPr>
        <p:spPr>
          <a:xfrm rot="-60000">
            <a:off x="7367634" y="4889352"/>
            <a:ext cx="1371430" cy="1663943"/>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pic>
        <p:nvPicPr>
          <p:cNvPr id="6146"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08092" y="716577"/>
            <a:ext cx="685800" cy="65151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8622" y="2769727"/>
            <a:ext cx="685800" cy="6515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41374" y="4564384"/>
            <a:ext cx="685800" cy="651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22011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Cost Structure</a:t>
            </a:r>
          </a:p>
          <a:p>
            <a:endParaRPr lang="en-US" sz="1050" dirty="0" smtClean="0">
              <a:solidFill>
                <a:schemeClr val="tx1">
                  <a:lumMod val="75000"/>
                  <a:lumOff val="25000"/>
                </a:scheme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Revenue Streams</a:t>
            </a:r>
          </a:p>
          <a:p>
            <a:endParaRPr lang="en-US" sz="1050" dirty="0" smtClean="0">
              <a:solidFill>
                <a:schemeClr val="tx1">
                  <a:lumMod val="75000"/>
                  <a:lumOff val="25000"/>
                </a:scheme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Key Partners</a:t>
            </a:r>
          </a:p>
          <a:p>
            <a:endParaRPr lang="en-US" sz="1050" dirty="0" smtClean="0">
              <a:solidFill>
                <a:schemeClr val="tx1">
                  <a:lumMod val="75000"/>
                  <a:lumOff val="25000"/>
                </a:scheme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Key Activities</a:t>
            </a:r>
          </a:p>
          <a:p>
            <a:endParaRPr lang="en-US" sz="1050" dirty="0" smtClean="0">
              <a:solidFill>
                <a:schemeClr val="tx1">
                  <a:lumMod val="75000"/>
                  <a:lumOff val="25000"/>
                </a:scheme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Value Proposition</a:t>
            </a:r>
          </a:p>
          <a:p>
            <a:endParaRPr lang="en-US" sz="1050" dirty="0" smtClean="0">
              <a:solidFill>
                <a:schemeClr val="tx1">
                  <a:lumMod val="75000"/>
                  <a:lumOff val="25000"/>
                </a:scheme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Customer Relationship</a:t>
            </a:r>
          </a:p>
          <a:p>
            <a:endParaRPr lang="en-US" sz="1050" dirty="0" smtClean="0">
              <a:solidFill>
                <a:schemeClr val="tx1">
                  <a:lumMod val="75000"/>
                  <a:lumOff val="25000"/>
                </a:scheme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Channels</a:t>
            </a:r>
          </a:p>
          <a:p>
            <a:endParaRPr lang="en-US" sz="1050" dirty="0" smtClean="0">
              <a:solidFill>
                <a:schemeClr val="tx1">
                  <a:lumMod val="75000"/>
                  <a:lumOff val="25000"/>
                </a:scheme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latin typeface="Arial" pitchFamily="34" charset="0"/>
                <a:cs typeface="Arial" pitchFamily="34" charset="0"/>
              </a:rPr>
              <a:t>Customer Segments</a:t>
            </a:r>
          </a:p>
          <a:p>
            <a:endParaRPr lang="en-US" sz="1050" dirty="0" smtClean="0">
              <a:solidFill>
                <a:schemeClr val="tx1">
                  <a:lumMod val="75000"/>
                  <a:lumOff val="25000"/>
                </a:scheme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schemeClr val="tx1">
                    <a:lumMod val="75000"/>
                    <a:lumOff val="25000"/>
                  </a:schemeClr>
                </a:solidFill>
              </a:rPr>
              <a:t>The business model Canvas</a:t>
            </a:r>
            <a:endParaRPr lang="en-US" sz="2400" b="1" dirty="0">
              <a:solidFill>
                <a:schemeClr val="tx1">
                  <a:lumMod val="75000"/>
                  <a:lumOff val="25000"/>
                </a:scheme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schemeClr val="tx1">
                    <a:lumMod val="75000"/>
                    <a:lumOff val="25000"/>
                  </a:schemeClr>
                </a:solidFill>
              </a:rPr>
              <a:t>XYZ Company</a:t>
            </a:r>
            <a:endParaRPr lang="en-US" dirty="0">
              <a:solidFill>
                <a:schemeClr val="tx1">
                  <a:lumMod val="75000"/>
                  <a:lumOff val="25000"/>
                </a:scheme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t>04-Jan-2013</a:t>
            </a:r>
            <a:endParaRPr lang="en-US" sz="1200" dirty="0"/>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t>Iteration #1</a:t>
            </a:r>
            <a:endParaRPr lang="en-US" sz="1200" dirty="0"/>
          </a:p>
        </p:txBody>
      </p:sp>
      <p:sp>
        <p:nvSpPr>
          <p:cNvPr id="20" name="Rectangle 19"/>
          <p:cNvSpPr/>
          <p:nvPr/>
        </p:nvSpPr>
        <p:spPr>
          <a:xfrm rot="-60000">
            <a:off x="349081"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a:t>
            </a:r>
            <a:r>
              <a:rPr lang="en-US" sz="1200" dirty="0" err="1" smtClean="0">
                <a:solidFill>
                  <a:schemeClr val="tx1"/>
                </a:solidFill>
                <a:latin typeface="Arial" pitchFamily="34" charset="0"/>
                <a:cs typeface="Arial" pitchFamily="34" charset="0"/>
              </a:rPr>
              <a:t>ext</a:t>
            </a:r>
            <a:r>
              <a:rPr lang="en-US" sz="1200" dirty="0" smtClean="0">
                <a:solidFill>
                  <a:schemeClr val="tx1"/>
                </a:solidFill>
                <a:latin typeface="Arial" pitchFamily="34" charset="0"/>
                <a:cs typeface="Arial" pitchFamily="34" charset="0"/>
              </a:rPr>
              <a:t>,</a:t>
            </a:r>
            <a:endParaRPr lang="en-US" sz="1200" dirty="0">
              <a:solidFill>
                <a:schemeClr val="tx1"/>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2000" b="1" dirty="0" smtClean="0">
                <a:solidFill>
                  <a:schemeClr val="tx1"/>
                </a:solidFill>
                <a:latin typeface="Arial" pitchFamily="34" charset="0"/>
                <a:cs typeface="Arial" pitchFamily="34" charset="0"/>
              </a:rPr>
              <a:t>The LINK for this PPT Business Model Canvas is on the ROC Resource LINK Page</a:t>
            </a:r>
            <a:endParaRPr lang="en-US" sz="2000" b="1" dirty="0">
              <a:solidFill>
                <a:schemeClr val="tx1"/>
              </a:solidFill>
              <a:latin typeface="Arial" pitchFamily="34" charset="0"/>
              <a:cs typeface="Arial" pitchFamily="34" charset="0"/>
            </a:endParaRPr>
          </a:p>
        </p:txBody>
      </p:sp>
      <p:sp>
        <p:nvSpPr>
          <p:cNvPr id="28" name="Rectangle 19"/>
          <p:cNvSpPr/>
          <p:nvPr/>
        </p:nvSpPr>
        <p:spPr>
          <a:xfrm rot="-60000">
            <a:off x="7380370" y="1981533"/>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29" name="Rectangle 19"/>
          <p:cNvSpPr/>
          <p:nvPr/>
        </p:nvSpPr>
        <p:spPr>
          <a:xfrm rot="-60000">
            <a:off x="5615580" y="133389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30" name="Rectangle 19"/>
          <p:cNvSpPr/>
          <p:nvPr/>
        </p:nvSpPr>
        <p:spPr>
          <a:xfrm rot="-60000">
            <a:off x="5695761" y="539252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31" name="Rectangle 19"/>
          <p:cNvSpPr/>
          <p:nvPr/>
        </p:nvSpPr>
        <p:spPr>
          <a:xfrm rot="-60000">
            <a:off x="5641737" y="3521785"/>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
        <p:nvSpPr>
          <p:cNvPr id="34" name="Rectangle 19"/>
          <p:cNvSpPr/>
          <p:nvPr/>
        </p:nvSpPr>
        <p:spPr>
          <a:xfrm rot="-60000">
            <a:off x="7370550" y="53902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schemeClr val="tx1"/>
                </a:solidFill>
                <a:latin typeface="Arial" pitchFamily="34" charset="0"/>
                <a:cs typeface="Arial" pitchFamily="34" charset="0"/>
              </a:rPr>
              <a:t>This is a sample text, insert your own text,</a:t>
            </a:r>
            <a:endParaRPr 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65329138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2000"/>
            <a:lum/>
          </a:blip>
          <a:srcRect/>
          <a:stretch>
            <a:fillRect l="-14000" r="-14000"/>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914400"/>
            <a:ext cx="8153400" cy="769441"/>
          </a:xfrm>
          <a:prstGeom prst="rect">
            <a:avLst/>
          </a:prstGeom>
          <a:noFill/>
        </p:spPr>
        <p:txBody>
          <a:bodyPr wrap="square" rtlCol="0">
            <a:spAutoFit/>
          </a:bodyPr>
          <a:lstStyle/>
          <a:p>
            <a:r>
              <a:rPr lang="en-US" sz="4400" dirty="0" smtClean="0">
                <a:latin typeface="+mj-lt"/>
              </a:rPr>
              <a:t>Brainstorming Rules from IDEO</a:t>
            </a:r>
            <a:endParaRPr lang="en-US" sz="4400" dirty="0">
              <a:latin typeface="+mj-lt"/>
            </a:endParaRPr>
          </a:p>
        </p:txBody>
      </p:sp>
      <p:sp>
        <p:nvSpPr>
          <p:cNvPr id="5" name="TextBox 4"/>
          <p:cNvSpPr txBox="1"/>
          <p:nvPr/>
        </p:nvSpPr>
        <p:spPr>
          <a:xfrm>
            <a:off x="533400" y="2209800"/>
            <a:ext cx="8229600" cy="3970318"/>
          </a:xfrm>
          <a:prstGeom prst="rect">
            <a:avLst/>
          </a:prstGeom>
          <a:noFill/>
        </p:spPr>
        <p:txBody>
          <a:bodyPr wrap="square" rtlCol="0">
            <a:spAutoFit/>
          </a:bodyPr>
          <a:lstStyle/>
          <a:p>
            <a:pPr marL="342900" indent="-342900">
              <a:buAutoNum type="arabicPeriod"/>
            </a:pPr>
            <a:r>
              <a:rPr lang="en-US" sz="2800" dirty="0" smtClean="0">
                <a:latin typeface="Lucida Sans" panose="020B0602030504020204" pitchFamily="34" charset="0"/>
              </a:rPr>
              <a:t> Defer judgment</a:t>
            </a:r>
          </a:p>
          <a:p>
            <a:pPr marL="342900" indent="-342900">
              <a:buAutoNum type="arabicPeriod"/>
            </a:pPr>
            <a:r>
              <a:rPr lang="en-US" sz="2800" dirty="0" smtClean="0">
                <a:latin typeface="Lucida Sans" panose="020B0602030504020204" pitchFamily="34" charset="0"/>
              </a:rPr>
              <a:t> Encourage wild ideas</a:t>
            </a:r>
          </a:p>
          <a:p>
            <a:pPr marL="342900" indent="-342900">
              <a:buAutoNum type="arabicPeriod"/>
            </a:pPr>
            <a:r>
              <a:rPr lang="en-US" sz="2800" dirty="0" smtClean="0">
                <a:latin typeface="Lucida Sans" panose="020B0602030504020204" pitchFamily="34" charset="0"/>
              </a:rPr>
              <a:t> Build on the ideas of others</a:t>
            </a:r>
          </a:p>
          <a:p>
            <a:pPr marL="342900" indent="-342900">
              <a:buAutoNum type="arabicPeriod"/>
            </a:pPr>
            <a:r>
              <a:rPr lang="en-US" sz="2800" dirty="0" smtClean="0">
                <a:latin typeface="Lucida Sans" panose="020B0602030504020204" pitchFamily="34" charset="0"/>
              </a:rPr>
              <a:t> Stay focused on the topic and process….</a:t>
            </a:r>
            <a:r>
              <a:rPr lang="en-US" sz="2800" smtClean="0">
                <a:latin typeface="Lucida Sans" panose="020B0602030504020204" pitchFamily="34" charset="0"/>
              </a:rPr>
              <a:t>seriously focused</a:t>
            </a:r>
            <a:endParaRPr lang="en-US" sz="2800" dirty="0" smtClean="0">
              <a:latin typeface="Lucida Sans" panose="020B0602030504020204" pitchFamily="34" charset="0"/>
            </a:endParaRPr>
          </a:p>
          <a:p>
            <a:pPr marL="342900" indent="-342900">
              <a:buAutoNum type="arabicPeriod"/>
            </a:pPr>
            <a:r>
              <a:rPr lang="en-US" sz="2800" dirty="0" smtClean="0">
                <a:latin typeface="Lucida Sans" panose="020B0602030504020204" pitchFamily="34" charset="0"/>
              </a:rPr>
              <a:t> One conversation at a time</a:t>
            </a:r>
          </a:p>
          <a:p>
            <a:pPr marL="342900" indent="-342900">
              <a:buAutoNum type="arabicPeriod"/>
            </a:pPr>
            <a:r>
              <a:rPr lang="en-US" sz="2800" dirty="0" smtClean="0">
                <a:latin typeface="Lucida Sans" panose="020B0602030504020204" pitchFamily="34" charset="0"/>
              </a:rPr>
              <a:t> Be visual</a:t>
            </a:r>
          </a:p>
          <a:p>
            <a:pPr marL="342900" indent="-342900">
              <a:buAutoNum type="arabicPeriod"/>
            </a:pPr>
            <a:r>
              <a:rPr lang="en-US" sz="2800" dirty="0" smtClean="0">
                <a:latin typeface="Lucida Sans" panose="020B0602030504020204" pitchFamily="34" charset="0"/>
              </a:rPr>
              <a:t> Go for quantity</a:t>
            </a:r>
          </a:p>
          <a:p>
            <a:r>
              <a:rPr lang="en-US" sz="2800" dirty="0" smtClean="0">
                <a:latin typeface="Lucida Sans" panose="020B0602030504020204" pitchFamily="34" charset="0"/>
              </a:rPr>
              <a:t> </a:t>
            </a:r>
            <a:endParaRPr lang="en-US" sz="2800" dirty="0">
              <a:latin typeface="Lucida Sans" panose="020B0602030504020204" pitchFamily="34" charset="0"/>
            </a:endParaRPr>
          </a:p>
        </p:txBody>
      </p:sp>
      <p:sp>
        <p:nvSpPr>
          <p:cNvPr id="6" name="TextBox 5"/>
          <p:cNvSpPr txBox="1"/>
          <p:nvPr/>
        </p:nvSpPr>
        <p:spPr>
          <a:xfrm>
            <a:off x="4876800" y="5410200"/>
            <a:ext cx="4191000" cy="923330"/>
          </a:xfrm>
          <a:prstGeom prst="rect">
            <a:avLst/>
          </a:prstGeom>
          <a:noFill/>
        </p:spPr>
        <p:txBody>
          <a:bodyPr wrap="square" rtlCol="0">
            <a:spAutoFit/>
          </a:bodyPr>
          <a:lstStyle/>
          <a:p>
            <a:r>
              <a:rPr lang="en-US" dirty="0" smtClean="0">
                <a:latin typeface="Lucida Sans" panose="020B0602030504020204" pitchFamily="34" charset="0"/>
              </a:rPr>
              <a:t>Stick to the rules!</a:t>
            </a:r>
          </a:p>
          <a:p>
            <a:r>
              <a:rPr lang="en-US" dirty="0" smtClean="0">
                <a:latin typeface="Lucida Sans" panose="020B0602030504020204" pitchFamily="34" charset="0"/>
              </a:rPr>
              <a:t>Work quickly and List the ideas!</a:t>
            </a:r>
          </a:p>
          <a:p>
            <a:r>
              <a:rPr lang="en-US" dirty="0" smtClean="0">
                <a:latin typeface="Lucida Sans" panose="020B0602030504020204" pitchFamily="34" charset="0"/>
              </a:rPr>
              <a:t>No idea is refused!</a:t>
            </a:r>
            <a:endParaRPr lang="en-US" dirty="0">
              <a:latin typeface="Lucida Sans" panose="020B0602030504020204" pitchFamily="34" charset="0"/>
            </a:endParaRPr>
          </a:p>
        </p:txBody>
      </p:sp>
    </p:spTree>
    <p:extLst>
      <p:ext uri="{BB962C8B-B14F-4D97-AF65-F5344CB8AC3E}">
        <p14:creationId xmlns:p14="http://schemas.microsoft.com/office/powerpoint/2010/main" val="2350023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10492" y="-94386"/>
            <a:ext cx="9143999" cy="11110734"/>
          </a:xfrm>
          <a:prstGeom prst="rect">
            <a:avLst/>
          </a:prstGeom>
          <a:solidFill>
            <a:schemeClr val="bg1">
              <a:lumMod val="50000"/>
            </a:schemeClr>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R.O.C. </a:t>
            </a: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pPr lvl="2"/>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Business Model Canvas</a:t>
            </a:r>
          </a:p>
          <a:p>
            <a:pPr lvl="2"/>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pPr lvl="2"/>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Market Information</a:t>
            </a:r>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pPr lvl="2"/>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pPr lvl="2"/>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Branding/Identity</a:t>
            </a:r>
          </a:p>
          <a:p>
            <a:pPr lvl="2"/>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pPr lvl="2"/>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Funding</a:t>
            </a:r>
          </a:p>
          <a:p>
            <a:pPr lvl="2"/>
            <a:endPar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pPr lvl="2"/>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Business Model </a:t>
            </a:r>
          </a:p>
          <a:p>
            <a:pPr lvl="2"/>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rPr>
              <a:t>Pitch</a:t>
            </a: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haroni" panose="02010803020104030203" pitchFamily="2" charset="-79"/>
              <a:cs typeface="Aharoni" panose="02010803020104030203" pitchFamily="2" charset="-79"/>
            </a:endParaRPr>
          </a:p>
          <a:p>
            <a:endParaRPr lang="en-US" sz="3600" b="1" dirty="0">
              <a:ln w="10541" cmpd="sng">
                <a:solidFill>
                  <a:schemeClr val="accent1">
                    <a:shade val="88000"/>
                    <a:satMod val="110000"/>
                  </a:schemeClr>
                </a:solidFill>
                <a:prstDash val="solid"/>
              </a:ln>
              <a:solidFill>
                <a:schemeClr val="bg1"/>
              </a:solidFill>
              <a:latin typeface="Aharoni" panose="02010803020104030203" pitchFamily="2" charset="-79"/>
              <a:cs typeface="Aharoni" panose="02010803020104030203" pitchFamily="2" charset="-79"/>
            </a:endParaRPr>
          </a:p>
          <a:p>
            <a:endParaRPr lang="en-US" sz="3600" b="1" dirty="0" smtClean="0">
              <a:ln w="10541" cmpd="sng">
                <a:solidFill>
                  <a:schemeClr val="accent1">
                    <a:shade val="88000"/>
                    <a:satMod val="110000"/>
                  </a:schemeClr>
                </a:solidFill>
                <a:prstDash val="solid"/>
              </a:ln>
              <a:solidFill>
                <a:schemeClr val="bg1"/>
              </a:solidFill>
              <a:latin typeface="Aharoni" panose="02010803020104030203" pitchFamily="2" charset="-79"/>
              <a:cs typeface="Aharoni" panose="02010803020104030203" pitchFamily="2" charset="-79"/>
            </a:endParaRPr>
          </a:p>
          <a:p>
            <a:endParaRPr lang="en-US" sz="3600" b="1" dirty="0">
              <a:ln w="10541" cmpd="sng">
                <a:solidFill>
                  <a:schemeClr val="accent1">
                    <a:shade val="88000"/>
                    <a:satMod val="110000"/>
                  </a:schemeClr>
                </a:solidFill>
                <a:prstDash val="solid"/>
              </a:ln>
              <a:solidFill>
                <a:schemeClr val="bg1"/>
              </a:solidFill>
              <a:latin typeface="Aharoni" panose="02010803020104030203" pitchFamily="2" charset="-79"/>
              <a:cs typeface="Aharoni" panose="02010803020104030203" pitchFamily="2" charset="-79"/>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5999" y="13982"/>
            <a:ext cx="3023532" cy="5370748"/>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61508" y="4114799"/>
            <a:ext cx="4782492" cy="2692365"/>
          </a:xfrm>
          <a:prstGeom prst="rect">
            <a:avLst/>
          </a:prstGeom>
        </p:spPr>
      </p:pic>
    </p:spTree>
    <p:extLst>
      <p:ext uri="{BB962C8B-B14F-4D97-AF65-F5344CB8AC3E}">
        <p14:creationId xmlns:p14="http://schemas.microsoft.com/office/powerpoint/2010/main" val="1415620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stevendepolo - Creative Commons Attribution License  https://www.flickr.com/photos/10506540@N07</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GotCredit - Creative Commons Attribution License  https://www.flickr.com/photos/30576334@N05</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p:cNvPicPr>
            <a:picLocks noChangeAspect="1"/>
          </p:cNvPicPr>
          <p:nvPr/>
        </p:nvPicPr>
        <p:blipFill>
          <a:blip r:embed="rId3" cstate="print"/>
          <a:stretch>
            <a:fillRect/>
          </a:stretch>
        </p:blipFill>
        <p:spPr>
          <a:xfrm>
            <a:off x="0" y="0"/>
            <a:ext cx="9144000" cy="6858000"/>
          </a:xfrm>
          <a:prstGeom prst="rect">
            <a:avLst/>
          </a:prstGeom>
        </p:spPr>
      </p:pic>
      <p:sp>
        <p:nvSpPr>
          <p:cNvPr id="3" name="Object 2"/>
          <p:cNvSpPr txBox="1"/>
          <p:nvPr/>
        </p:nvSpPr>
        <p:spPr>
          <a:xfrm>
            <a:off x="274320" y="6652260"/>
            <a:ext cx="86868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Photo by Matthias Rhomberg - Creative Commons Attribution License  https://www.flickr.com/photos/33772123@N03</a:t>
            </a:r>
            <a:endParaRPr lang="en-US" sz="800" dirty="0"/>
          </a:p>
        </p:txBody>
      </p:sp>
      <p:sp>
        <p:nvSpPr>
          <p:cNvPr id="4" name="Object 3"/>
          <p:cNvSpPr txBox="1"/>
          <p:nvPr/>
        </p:nvSpPr>
        <p:spPr>
          <a:xfrm>
            <a:off x="7589520" y="6652260"/>
            <a:ext cx="2819400" cy="369332"/>
          </a:xfrm>
          <a:prstGeom prst="rect">
            <a:avLst/>
          </a:prstGeom>
          <a:noFill/>
        </p:spPr>
        <p:txBody>
          <a:bodyPr wrap="square" rtlCol="0"/>
          <a:lstStyle/>
          <a:p>
            <a:r>
              <a:rPr lang="en-US" sz="800" dirty="0" smtClean="0">
                <a:solidFill>
                  <a:srgbClr val="FFFFFF"/>
                </a:solidFill>
                <a:latin typeface="Arial" pitchFamily="34" charset="0"/>
                <a:cs typeface="Arial" pitchFamily="34" charset="0"/>
              </a:rPr>
              <a:t>Created with Haiku Deck</a:t>
            </a:r>
            <a:endParaRPr lang="en-US" sz="800" dirty="0"/>
          </a:p>
        </p:txBody>
      </p:sp>
      <p:pic>
        <p:nvPicPr>
          <p:cNvPr id="5" name="Object 4"/>
          <p:cNvPicPr>
            <a:picLocks noChangeAspect="1"/>
          </p:cNvPicPr>
          <p:nvPr/>
        </p:nvPicPr>
        <p:blipFill>
          <a:blip r:embed="rId4" cstate="print"/>
          <a:stretch>
            <a:fillRect/>
          </a:stretch>
        </p:blipFill>
        <p:spPr>
          <a:xfrm>
            <a:off x="91440" y="6652260"/>
            <a:ext cx="200000" cy="200000"/>
          </a:xfrm>
          <a:prstGeom prst="rect">
            <a:avLst/>
          </a:prstGeom>
        </p:spPr>
      </p:pic>
      <p:sp>
        <p:nvSpPr>
          <p:cNvPr id="6" name="Object 5"/>
          <p:cNvSpPr txBox="1"/>
          <p:nvPr/>
        </p:nvSpPr>
        <p:spPr>
          <a:xfrm>
            <a:off x="0" y="6652260"/>
            <a:ext cx="9144000" cy="205740"/>
          </a:xfrm>
          <a:prstGeom prst="rect">
            <a:avLst/>
          </a:prstGeom>
          <a:solidFill>
            <a:srgbClr val="000000">
              <a:alpha val="50000"/>
            </a:srgbClr>
          </a:solidFill>
        </p:spPr>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Business Model Canvas</a:t>
            </a:r>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http://image.slidesharecdn.com/bmcmeeiv2emadsaif-130130052951-phpapp02/95/business-model-canvas-101-23-638.jpg?cb=13902852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676400"/>
            <a:ext cx="6076950" cy="45624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73864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838200"/>
          </a:xfrm>
        </p:spPr>
        <p:txBody>
          <a:bodyPr/>
          <a:lstStyle/>
          <a:p>
            <a:r>
              <a:rPr lang="en-US" dirty="0" smtClean="0"/>
              <a:t>Value Proposition</a:t>
            </a:r>
            <a:endParaRPr lang="en-US" dirty="0"/>
          </a:p>
        </p:txBody>
      </p:sp>
      <p:sp>
        <p:nvSpPr>
          <p:cNvPr id="3" name="Content Placeholder 2"/>
          <p:cNvSpPr>
            <a:spLocks noGrp="1"/>
          </p:cNvSpPr>
          <p:nvPr>
            <p:ph idx="1"/>
          </p:nvPr>
        </p:nvSpPr>
        <p:spPr>
          <a:xfrm>
            <a:off x="457200" y="1371600"/>
            <a:ext cx="8686800" cy="2362200"/>
          </a:xfrm>
        </p:spPr>
        <p:txBody>
          <a:bodyPr>
            <a:normAutofit fontScale="92500"/>
          </a:bodyPr>
          <a:lstStyle/>
          <a:p>
            <a:r>
              <a:rPr lang="en-US" sz="2500" dirty="0" smtClean="0">
                <a:latin typeface="Lucida Sans" panose="020B0602030504020204" pitchFamily="34" charset="0"/>
              </a:rPr>
              <a:t>What game challenge are you building, for who, and what problem does it solve?</a:t>
            </a:r>
          </a:p>
          <a:p>
            <a:r>
              <a:rPr lang="en-US" sz="2500" b="1" dirty="0" smtClean="0">
                <a:solidFill>
                  <a:srgbClr val="FF0000"/>
                </a:solidFill>
                <a:latin typeface="Lucida Sans" panose="020B0602030504020204" pitchFamily="34" charset="0"/>
              </a:rPr>
              <a:t>Get out of the building</a:t>
            </a:r>
            <a:endParaRPr lang="en-US" sz="2500" b="1" dirty="0">
              <a:solidFill>
                <a:srgbClr val="FF0000"/>
              </a:solidFill>
              <a:latin typeface="Lucida Sans" panose="020B0602030504020204" pitchFamily="34" charset="0"/>
            </a:endParaRPr>
          </a:p>
          <a:p>
            <a:r>
              <a:rPr lang="en-US" sz="2500" dirty="0" smtClean="0">
                <a:latin typeface="Lucida Sans" panose="020B0602030504020204" pitchFamily="34" charset="0"/>
              </a:rPr>
              <a:t>Learn what pains and gains the customer has</a:t>
            </a:r>
          </a:p>
          <a:p>
            <a:r>
              <a:rPr lang="en-US" sz="2500" dirty="0" smtClean="0">
                <a:latin typeface="Lucida Sans" panose="020B0602030504020204" pitchFamily="34" charset="0"/>
              </a:rPr>
              <a:t>Your solution solves a </a:t>
            </a:r>
            <a:r>
              <a:rPr lang="en-US" sz="2500" b="1" dirty="0" smtClean="0">
                <a:solidFill>
                  <a:srgbClr val="FF0000"/>
                </a:solidFill>
                <a:latin typeface="Lucida Sans" panose="020B0602030504020204" pitchFamily="34" charset="0"/>
              </a:rPr>
              <a:t>major</a:t>
            </a:r>
            <a:r>
              <a:rPr lang="en-US" sz="2500" dirty="0" smtClean="0">
                <a:latin typeface="Lucida Sans" panose="020B0602030504020204" pitchFamily="34" charset="0"/>
              </a:rPr>
              <a:t> customer problem/need</a:t>
            </a:r>
            <a:endParaRPr lang="en-US" sz="2500" dirty="0">
              <a:latin typeface="Lucida Sans" panose="020B0602030504020204" pitchFamily="34" charset="0"/>
            </a:endParaRPr>
          </a:p>
          <a:p>
            <a:pPr marL="0" indent="0">
              <a:buNone/>
            </a:pPr>
            <a:endParaRPr lang="en-US" dirty="0"/>
          </a:p>
        </p:txBody>
      </p:sp>
      <p:pic>
        <p:nvPicPr>
          <p:cNvPr id="4" name="Picture 3"/>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41" b="100000" l="2381" r="95556">
                        <a14:foregroundMark x1="16508" y1="78431" x2="16508" y2="78431"/>
                        <a14:foregroundMark x1="45397" y1="80672" x2="45397" y2="80672"/>
                        <a14:foregroundMark x1="56984" y1="39216" x2="56984" y2="39216"/>
                        <a14:foregroundMark x1="84444" y1="35014" x2="84444" y2="35014"/>
                        <a14:foregroundMark x1="80794" y1="78151" x2="80794" y2="78151"/>
                        <a14:foregroundMark x1="11270" y1="7003" x2="11270" y2="7003"/>
                        <a14:foregroundMark x1="15079" y1="8683" x2="15079" y2="8683"/>
                        <a14:foregroundMark x1="17302" y1="9244" x2="17302" y2="9244"/>
                        <a14:foregroundMark x1="19206" y1="8964" x2="19206" y2="8964"/>
                        <a14:foregroundMark x1="28254" y1="9244" x2="27619" y2="9804"/>
                        <a14:foregroundMark x1="32063" y1="10084" x2="32063" y2="10084"/>
                        <a14:foregroundMark x1="34286" y1="10364" x2="34286" y2="10364"/>
                        <a14:foregroundMark x1="35873" y1="10084" x2="35873" y2="10084"/>
                        <a14:foregroundMark x1="38413" y1="10644" x2="38413" y2="10644"/>
                        <a14:foregroundMark x1="42222" y1="10644" x2="42222" y2="10644"/>
                        <a14:foregroundMark x1="45556" y1="9244" x2="45556" y2="9244"/>
                        <a14:foregroundMark x1="51429" y1="10084" x2="51429" y2="10084"/>
                        <a14:foregroundMark x1="58571" y1="9804" x2="58571" y2="9804"/>
                        <a14:foregroundMark x1="62063" y1="10084" x2="62063" y2="10084"/>
                        <a14:foregroundMark x1="63968" y1="10644" x2="63968" y2="10644"/>
                        <a14:foregroundMark x1="66984" y1="11204" x2="66984" y2="11204"/>
                        <a14:foregroundMark x1="68889" y1="10364" x2="68889" y2="10364"/>
                        <a14:foregroundMark x1="71429" y1="8683" x2="71429" y2="8683"/>
                        <a14:foregroundMark x1="74921" y1="10084" x2="74921" y2="10084"/>
                        <a14:foregroundMark x1="77778" y1="9804" x2="77778" y2="9804"/>
                        <a14:foregroundMark x1="83333" y1="9524" x2="83333" y2="9524"/>
                      </a14:backgroundRemoval>
                    </a14:imgEffect>
                  </a14:imgLayer>
                </a14:imgProps>
              </a:ext>
              <a:ext uri="{28A0092B-C50C-407E-A947-70E740481C1C}">
                <a14:useLocalDpi xmlns:a14="http://schemas.microsoft.com/office/drawing/2010/main" val="0"/>
              </a:ext>
            </a:extLst>
          </a:blip>
          <a:srcRect/>
          <a:stretch>
            <a:fillRect/>
          </a:stretch>
        </p:blipFill>
        <p:spPr bwMode="auto">
          <a:xfrm>
            <a:off x="-130029" y="3992461"/>
            <a:ext cx="4965192" cy="2813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655" b="100000" l="2397" r="95606">
                        <a14:foregroundMark x1="15446" y1="75177" x2="15446" y2="75177"/>
                        <a14:foregroundMark x1="55126" y1="77069" x2="55126" y2="77069"/>
                        <a14:foregroundMark x1="56991" y1="46572" x2="56991" y2="46572"/>
                        <a14:foregroundMark x1="84953" y1="76123" x2="84953" y2="76123"/>
                        <a14:foregroundMark x1="47270" y1="6147" x2="47270" y2="6147"/>
                        <a14:foregroundMark x1="43808" y1="7801" x2="43808" y2="7801"/>
                        <a14:foregroundMark x1="41678" y1="7565" x2="41678" y2="7565"/>
                        <a14:foregroundMark x1="15047" y1="9456" x2="15047" y2="9456"/>
                        <a14:foregroundMark x1="20373" y1="9456" x2="20373" y2="9456"/>
                        <a14:foregroundMark x1="21838" y1="9456" x2="21838" y2="9456"/>
                        <a14:foregroundMark x1="52197" y1="8511" x2="52197" y2="8511"/>
                        <a14:foregroundMark x1="57790" y1="8747" x2="57790" y2="8747"/>
                        <a14:foregroundMark x1="60453" y1="8274" x2="60453" y2="8274"/>
                        <a14:foregroundMark x1="64314" y1="9456" x2="64314" y2="9456"/>
                        <a14:foregroundMark x1="66844" y1="11111" x2="66844" y2="11111"/>
                        <a14:foregroundMark x1="75632" y1="9456" x2="75632" y2="9456"/>
                        <a14:foregroundMark x1="77630" y1="8983" x2="77630" y2="8983"/>
                        <a14:foregroundMark x1="81358" y1="9220" x2="81358" y2="9220"/>
                        <a14:backgroundMark x1="33422" y1="6856" x2="33422" y2="6856"/>
                        <a14:backgroundMark x1="34487" y1="9220" x2="34487" y2="9220"/>
                        <a14:backgroundMark x1="39015" y1="9456" x2="39015" y2="9456"/>
                        <a14:backgroundMark x1="45672" y1="9693" x2="45672" y2="9693"/>
                        <a14:backgroundMark x1="48336" y1="6147" x2="48336" y2="6147"/>
                        <a14:backgroundMark x1="66977" y1="8511" x2="66977" y2="8511"/>
                      </a14:backgroundRemoval>
                    </a14:imgEffect>
                  </a14:imgLayer>
                </a14:imgProps>
              </a:ext>
              <a:ext uri="{28A0092B-C50C-407E-A947-70E740481C1C}">
                <a14:useLocalDpi xmlns:a14="http://schemas.microsoft.com/office/drawing/2010/main" val="0"/>
              </a:ext>
            </a:extLst>
          </a:blip>
          <a:srcRect/>
          <a:stretch>
            <a:fillRect/>
          </a:stretch>
        </p:blipFill>
        <p:spPr bwMode="auto">
          <a:xfrm>
            <a:off x="4384562" y="3962400"/>
            <a:ext cx="50056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descr="C:\Users\debinman\AppData\Local\Microsoft\Windows\Temporary Internet Files\Content.IE5\61HRZR4Y\post_it_note_by_mrnamelessit-d3cvh2f[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15199" y="1981200"/>
            <a:ext cx="1219199"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5725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52400"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Cost Structure</a:t>
            </a:r>
          </a:p>
          <a:p>
            <a:endParaRPr lang="en-US" sz="1050" dirty="0" smtClean="0">
              <a:solidFill>
                <a:prstClr val="black">
                  <a:lumMod val="75000"/>
                  <a:lumOff val="25000"/>
                </a:prstClr>
              </a:solidFill>
              <a:latin typeface="Arial" pitchFamily="34" charset="0"/>
              <a:cs typeface="Arial" pitchFamily="34" charset="0"/>
            </a:endParaRPr>
          </a:p>
        </p:txBody>
      </p:sp>
      <p:sp>
        <p:nvSpPr>
          <p:cNvPr id="19" name="Rounded Rectangle 18"/>
          <p:cNvSpPr/>
          <p:nvPr/>
        </p:nvSpPr>
        <p:spPr>
          <a:xfrm>
            <a:off x="4550441" y="4876800"/>
            <a:ext cx="4398041" cy="1752599"/>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Revenue Streams</a:t>
            </a:r>
          </a:p>
          <a:p>
            <a:endParaRPr lang="en-US" sz="1050" dirty="0" smtClean="0">
              <a:solidFill>
                <a:prstClr val="black">
                  <a:lumMod val="75000"/>
                  <a:lumOff val="25000"/>
                </a:prstClr>
              </a:solidFill>
              <a:latin typeface="Arial" pitchFamily="34" charset="0"/>
              <a:cs typeface="Arial" pitchFamily="34" charset="0"/>
            </a:endParaRPr>
          </a:p>
        </p:txBody>
      </p:sp>
      <p:sp>
        <p:nvSpPr>
          <p:cNvPr id="4" name="Rounded Rectangle 3"/>
          <p:cNvSpPr/>
          <p:nvPr/>
        </p:nvSpPr>
        <p:spPr>
          <a:xfrm>
            <a:off x="15240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Partners</a:t>
            </a:r>
          </a:p>
          <a:p>
            <a:endParaRPr lang="en-US" sz="1050" dirty="0" smtClean="0">
              <a:solidFill>
                <a:prstClr val="black">
                  <a:lumMod val="75000"/>
                  <a:lumOff val="25000"/>
                </a:prstClr>
              </a:solidFill>
              <a:latin typeface="Arial" pitchFamily="34" charset="0"/>
              <a:cs typeface="Arial" pitchFamily="34" charset="0"/>
            </a:endParaRPr>
          </a:p>
        </p:txBody>
      </p:sp>
      <p:sp>
        <p:nvSpPr>
          <p:cNvPr id="12" name="Rounded Rectangle 11"/>
          <p:cNvSpPr/>
          <p:nvPr/>
        </p:nvSpPr>
        <p:spPr>
          <a:xfrm>
            <a:off x="1917192"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Activities</a:t>
            </a:r>
          </a:p>
          <a:p>
            <a:endParaRPr lang="en-US" sz="1050" dirty="0" smtClean="0">
              <a:solidFill>
                <a:prstClr val="black">
                  <a:lumMod val="75000"/>
                  <a:lumOff val="25000"/>
                </a:prstClr>
              </a:solidFill>
              <a:latin typeface="Arial" pitchFamily="34" charset="0"/>
              <a:cs typeface="Arial" pitchFamily="34" charset="0"/>
            </a:endParaRPr>
          </a:p>
        </p:txBody>
      </p:sp>
      <p:sp>
        <p:nvSpPr>
          <p:cNvPr id="13" name="Rounded Rectangle 12"/>
          <p:cNvSpPr/>
          <p:nvPr/>
        </p:nvSpPr>
        <p:spPr>
          <a:xfrm>
            <a:off x="1917192"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Key Resources</a:t>
            </a:r>
          </a:p>
        </p:txBody>
      </p:sp>
      <p:sp>
        <p:nvSpPr>
          <p:cNvPr id="14" name="Rounded Rectangle 13"/>
          <p:cNvSpPr/>
          <p:nvPr/>
        </p:nvSpPr>
        <p:spPr>
          <a:xfrm>
            <a:off x="3654106"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Value Proposition</a:t>
            </a:r>
          </a:p>
          <a:p>
            <a:endParaRPr lang="en-US" sz="1050" dirty="0" smtClean="0">
              <a:solidFill>
                <a:prstClr val="black">
                  <a:lumMod val="75000"/>
                  <a:lumOff val="25000"/>
                </a:prstClr>
              </a:solidFill>
              <a:latin typeface="Arial" pitchFamily="34" charset="0"/>
              <a:cs typeface="Arial" pitchFamily="34" charset="0"/>
            </a:endParaRPr>
          </a:p>
        </p:txBody>
      </p:sp>
      <p:sp>
        <p:nvSpPr>
          <p:cNvPr id="15" name="Rounded Rectangle 14"/>
          <p:cNvSpPr/>
          <p:nvPr/>
        </p:nvSpPr>
        <p:spPr>
          <a:xfrm>
            <a:off x="5418898" y="7620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Relationship</a:t>
            </a:r>
          </a:p>
          <a:p>
            <a:endParaRPr lang="en-US" sz="1050" dirty="0" smtClean="0">
              <a:solidFill>
                <a:prstClr val="black">
                  <a:lumMod val="75000"/>
                  <a:lumOff val="25000"/>
                </a:prstClr>
              </a:solidFill>
              <a:latin typeface="Arial" pitchFamily="34" charset="0"/>
              <a:cs typeface="Arial" pitchFamily="34" charset="0"/>
            </a:endParaRPr>
          </a:p>
        </p:txBody>
      </p:sp>
      <p:sp>
        <p:nvSpPr>
          <p:cNvPr id="16" name="Rounded Rectangle 15"/>
          <p:cNvSpPr/>
          <p:nvPr/>
        </p:nvSpPr>
        <p:spPr>
          <a:xfrm>
            <a:off x="5418898" y="2819400"/>
            <a:ext cx="1764792" cy="20574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Channels</a:t>
            </a:r>
          </a:p>
          <a:p>
            <a:endParaRPr lang="en-US" sz="1050" dirty="0" smtClean="0">
              <a:solidFill>
                <a:prstClr val="black">
                  <a:lumMod val="75000"/>
                  <a:lumOff val="25000"/>
                </a:prstClr>
              </a:solidFill>
              <a:latin typeface="Arial" pitchFamily="34" charset="0"/>
              <a:cs typeface="Arial" pitchFamily="34" charset="0"/>
            </a:endParaRPr>
          </a:p>
        </p:txBody>
      </p:sp>
      <p:sp>
        <p:nvSpPr>
          <p:cNvPr id="17" name="Rounded Rectangle 16"/>
          <p:cNvSpPr/>
          <p:nvPr/>
        </p:nvSpPr>
        <p:spPr>
          <a:xfrm>
            <a:off x="7183690" y="762000"/>
            <a:ext cx="1764792" cy="4114800"/>
          </a:xfrm>
          <a:prstGeom prst="roundRect">
            <a:avLst>
              <a:gd name="adj" fmla="val 0"/>
            </a:avLst>
          </a:prstGeom>
          <a:gradFill>
            <a:gsLst>
              <a:gs pos="0">
                <a:schemeClr val="bg1">
                  <a:lumMod val="85000"/>
                </a:schemeClr>
              </a:gs>
              <a:gs pos="35000">
                <a:schemeClr val="bg1">
                  <a:lumMod val="95000"/>
                </a:schemeClr>
              </a:gs>
              <a:gs pos="100000">
                <a:schemeClr val="bg1"/>
              </a:gs>
            </a:gsLst>
          </a:gradFill>
          <a:ln w="1905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r>
              <a:rPr lang="en-US" sz="1100" b="1" dirty="0" smtClean="0">
                <a:solidFill>
                  <a:prstClr val="black"/>
                </a:solidFill>
                <a:latin typeface="Arial" pitchFamily="34" charset="0"/>
                <a:cs typeface="Arial" pitchFamily="34" charset="0"/>
              </a:rPr>
              <a:t>Customer Segments</a:t>
            </a:r>
          </a:p>
          <a:p>
            <a:endParaRPr lang="en-US" sz="1050" dirty="0" smtClean="0">
              <a:solidFill>
                <a:prstClr val="black">
                  <a:lumMod val="75000"/>
                  <a:lumOff val="25000"/>
                </a:prstClr>
              </a:solidFill>
              <a:latin typeface="Arial" pitchFamily="34" charset="0"/>
              <a:cs typeface="Arial" pitchFamily="34" charset="0"/>
            </a:endParaRPr>
          </a:p>
        </p:txBody>
      </p:sp>
      <p:sp>
        <p:nvSpPr>
          <p:cNvPr id="5" name="Rounded Rectangle 4"/>
          <p:cNvSpPr/>
          <p:nvPr/>
        </p:nvSpPr>
        <p:spPr>
          <a:xfrm>
            <a:off x="152400" y="762000"/>
            <a:ext cx="8796082" cy="5867400"/>
          </a:xfrm>
          <a:prstGeom prst="roundRect">
            <a:avLst>
              <a:gd name="adj" fmla="val 0"/>
            </a:avLst>
          </a:prstGeom>
          <a:noFill/>
          <a:ln w="38100"/>
          <a:effectLst/>
        </p:spPr>
        <p:style>
          <a:lnRef idx="1">
            <a:schemeClr val="dk1"/>
          </a:lnRef>
          <a:fillRef idx="2">
            <a:schemeClr val="dk1"/>
          </a:fillRef>
          <a:effectRef idx="1">
            <a:schemeClr val="dk1"/>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285750" indent="-112713">
              <a:buFont typeface="Arial" pitchFamily="34" charset="0"/>
              <a:buChar char="•"/>
            </a:pPr>
            <a:endParaRPr lang="en-US" sz="2000" dirty="0">
              <a:solidFill>
                <a:prstClr val="black"/>
              </a:solidFill>
            </a:endParaRPr>
          </a:p>
        </p:txBody>
      </p:sp>
      <p:sp>
        <p:nvSpPr>
          <p:cNvPr id="6" name="TextBox 5"/>
          <p:cNvSpPr txBox="1"/>
          <p:nvPr/>
        </p:nvSpPr>
        <p:spPr>
          <a:xfrm>
            <a:off x="105696" y="147935"/>
            <a:ext cx="3665555" cy="461665"/>
          </a:xfrm>
          <a:prstGeom prst="rect">
            <a:avLst/>
          </a:prstGeom>
          <a:noFill/>
        </p:spPr>
        <p:txBody>
          <a:bodyPr wrap="none" rtlCol="0">
            <a:spAutoFit/>
          </a:bodyPr>
          <a:lstStyle/>
          <a:p>
            <a:r>
              <a:rPr lang="en-US" sz="2400" b="1" dirty="0" smtClean="0">
                <a:solidFill>
                  <a:prstClr val="black">
                    <a:lumMod val="75000"/>
                    <a:lumOff val="25000"/>
                  </a:prstClr>
                </a:solidFill>
              </a:rPr>
              <a:t>The business model Canvas</a:t>
            </a:r>
            <a:endParaRPr lang="en-US" sz="2400" b="1" dirty="0">
              <a:solidFill>
                <a:prstClr val="black">
                  <a:lumMod val="75000"/>
                  <a:lumOff val="25000"/>
                </a:prstClr>
              </a:solidFill>
            </a:endParaRPr>
          </a:p>
        </p:txBody>
      </p:sp>
      <p:sp>
        <p:nvSpPr>
          <p:cNvPr id="7" name="TextBox 6"/>
          <p:cNvSpPr txBox="1"/>
          <p:nvPr/>
        </p:nvSpPr>
        <p:spPr>
          <a:xfrm>
            <a:off x="3810000" y="147934"/>
            <a:ext cx="3276600" cy="461666"/>
          </a:xfrm>
          <a:prstGeom prst="rect">
            <a:avLst/>
          </a:prstGeom>
          <a:solidFill>
            <a:schemeClr val="bg1">
              <a:lumMod val="95000"/>
            </a:schemeClr>
          </a:solidFill>
        </p:spPr>
        <p:txBody>
          <a:bodyPr wrap="square" rtlCol="0" anchor="ctr">
            <a:noAutofit/>
          </a:bodyPr>
          <a:lstStyle/>
          <a:p>
            <a:pPr algn="ctr"/>
            <a:r>
              <a:rPr lang="en-US" dirty="0" smtClean="0">
                <a:solidFill>
                  <a:prstClr val="black">
                    <a:lumMod val="75000"/>
                    <a:lumOff val="25000"/>
                  </a:prstClr>
                </a:solidFill>
              </a:rPr>
              <a:t>ROC</a:t>
            </a:r>
            <a:endParaRPr lang="en-US" dirty="0">
              <a:solidFill>
                <a:prstClr val="black">
                  <a:lumMod val="75000"/>
                  <a:lumOff val="25000"/>
                </a:prstClr>
              </a:solidFill>
            </a:endParaRPr>
          </a:p>
        </p:txBody>
      </p:sp>
      <p:sp>
        <p:nvSpPr>
          <p:cNvPr id="8" name="TextBox 7"/>
          <p:cNvSpPr txBox="1"/>
          <p:nvPr/>
        </p:nvSpPr>
        <p:spPr>
          <a:xfrm>
            <a:off x="7239000" y="147934"/>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04-Jan-2013</a:t>
            </a:r>
            <a:endParaRPr lang="en-US" sz="1200" dirty="0">
              <a:solidFill>
                <a:prstClr val="black"/>
              </a:solidFill>
            </a:endParaRPr>
          </a:p>
        </p:txBody>
      </p:sp>
      <p:sp>
        <p:nvSpPr>
          <p:cNvPr id="11" name="TextBox 10"/>
          <p:cNvSpPr txBox="1"/>
          <p:nvPr/>
        </p:nvSpPr>
        <p:spPr>
          <a:xfrm>
            <a:off x="7239000" y="408432"/>
            <a:ext cx="1752600" cy="201168"/>
          </a:xfrm>
          <a:prstGeom prst="rect">
            <a:avLst/>
          </a:prstGeom>
          <a:solidFill>
            <a:schemeClr val="bg1">
              <a:lumMod val="95000"/>
            </a:schemeClr>
          </a:solidFill>
        </p:spPr>
        <p:txBody>
          <a:bodyPr wrap="square" rtlCol="0" anchor="ctr">
            <a:noAutofit/>
          </a:bodyPr>
          <a:lstStyle/>
          <a:p>
            <a:pPr algn="ctr"/>
            <a:r>
              <a:rPr lang="en-US" sz="1200" dirty="0" smtClean="0">
                <a:solidFill>
                  <a:prstClr val="black"/>
                </a:solidFill>
              </a:rPr>
              <a:t>Iteration #1</a:t>
            </a:r>
            <a:endParaRPr lang="en-US" sz="1200" dirty="0">
              <a:solidFill>
                <a:prstClr val="black"/>
              </a:solidFill>
            </a:endParaRPr>
          </a:p>
        </p:txBody>
      </p:sp>
      <p:sp>
        <p:nvSpPr>
          <p:cNvPr id="20" name="Rectangle 19"/>
          <p:cNvSpPr/>
          <p:nvPr/>
        </p:nvSpPr>
        <p:spPr>
          <a:xfrm rot="-60000">
            <a:off x="349083" y="1258508"/>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2" name="Rectangle 19"/>
          <p:cNvSpPr/>
          <p:nvPr/>
        </p:nvSpPr>
        <p:spPr>
          <a:xfrm rot="-60000">
            <a:off x="349082" y="2353861"/>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3" name="Rectangle 19"/>
          <p:cNvSpPr/>
          <p:nvPr/>
        </p:nvSpPr>
        <p:spPr>
          <a:xfrm rot="-60000">
            <a:off x="349082" y="35170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4" name="Rectangle 19"/>
          <p:cNvSpPr/>
          <p:nvPr/>
        </p:nvSpPr>
        <p:spPr>
          <a:xfrm rot="-60000">
            <a:off x="2113872" y="126130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5000">
                <a:srgbClr val="75DBFF"/>
              </a:gs>
              <a:gs pos="0">
                <a:srgbClr val="8BD0E9"/>
              </a:gs>
              <a:gs pos="100000">
                <a:srgbClr val="75DBFF"/>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5" name="Rectangle 19"/>
          <p:cNvSpPr/>
          <p:nvPr/>
        </p:nvSpPr>
        <p:spPr>
          <a:xfrm rot="-60000">
            <a:off x="2113873" y="33775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9FFFCA"/>
              </a:gs>
              <a:gs pos="0">
                <a:srgbClr val="ACF4CB"/>
              </a:gs>
              <a:gs pos="80000">
                <a:srgbClr val="9FFFCA"/>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6" name="Rectangle 19"/>
          <p:cNvSpPr/>
          <p:nvPr/>
        </p:nvSpPr>
        <p:spPr>
          <a:xfrm rot="-60000">
            <a:off x="3850787" y="1307292"/>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200" dirty="0" smtClean="0">
                <a:solidFill>
                  <a:prstClr val="black"/>
                </a:solidFill>
                <a:latin typeface="Arial" pitchFamily="34" charset="0"/>
                <a:cs typeface="Arial" pitchFamily="34" charset="0"/>
              </a:rPr>
              <a:t>This is a sample text, insert your own </a:t>
            </a:r>
            <a:r>
              <a:rPr lang="en-US" sz="1200" dirty="0" err="1" smtClean="0">
                <a:solidFill>
                  <a:prstClr val="black"/>
                </a:solidFill>
                <a:latin typeface="Arial" pitchFamily="34" charset="0"/>
                <a:cs typeface="Arial" pitchFamily="34" charset="0"/>
              </a:rPr>
              <a:t>ext</a:t>
            </a:r>
            <a:r>
              <a:rPr lang="en-US" sz="1200" dirty="0" smtClean="0">
                <a:solidFill>
                  <a:prstClr val="black"/>
                </a:solidFill>
                <a:latin typeface="Arial" pitchFamily="34" charset="0"/>
                <a:cs typeface="Arial" pitchFamily="34" charset="0"/>
              </a:rPr>
              <a:t>,</a:t>
            </a:r>
            <a:endParaRPr lang="en-US" sz="1200" dirty="0">
              <a:solidFill>
                <a:prstClr val="black"/>
              </a:solidFill>
              <a:latin typeface="Arial" pitchFamily="34" charset="0"/>
              <a:cs typeface="Arial" pitchFamily="34" charset="0"/>
            </a:endParaRPr>
          </a:p>
        </p:txBody>
      </p:sp>
      <p:sp>
        <p:nvSpPr>
          <p:cNvPr id="27" name="Rectangle 19"/>
          <p:cNvSpPr/>
          <p:nvPr/>
        </p:nvSpPr>
        <p:spPr>
          <a:xfrm rot="-60000">
            <a:off x="3827509" y="1142732"/>
            <a:ext cx="1505135" cy="3276102"/>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r>
              <a:rPr lang="en-US" sz="1600" b="1" dirty="0" smtClean="0">
                <a:solidFill>
                  <a:prstClr val="black"/>
                </a:solidFill>
                <a:latin typeface="Arial" pitchFamily="34" charset="0"/>
                <a:cs typeface="Arial" pitchFamily="34" charset="0"/>
              </a:rPr>
              <a:t>What is the Value Proposition for your Race Obstacle Challenge Event?</a:t>
            </a:r>
            <a:endParaRPr lang="en-US" sz="1600" b="1" dirty="0">
              <a:solidFill>
                <a:prstClr val="black"/>
              </a:solidFill>
              <a:latin typeface="Arial" pitchFamily="34" charset="0"/>
              <a:cs typeface="Arial" pitchFamily="34" charset="0"/>
            </a:endParaRPr>
          </a:p>
        </p:txBody>
      </p:sp>
      <p:sp>
        <p:nvSpPr>
          <p:cNvPr id="28" name="Rectangle 19"/>
          <p:cNvSpPr/>
          <p:nvPr/>
        </p:nvSpPr>
        <p:spPr>
          <a:xfrm rot="-60000">
            <a:off x="7380370" y="1981533"/>
            <a:ext cx="1371430" cy="2121461"/>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29" name="Rectangle 19"/>
          <p:cNvSpPr/>
          <p:nvPr/>
        </p:nvSpPr>
        <p:spPr>
          <a:xfrm rot="-60000">
            <a:off x="5615580" y="133389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0" name="Rectangle 19"/>
          <p:cNvSpPr/>
          <p:nvPr/>
        </p:nvSpPr>
        <p:spPr>
          <a:xfrm rot="-60000">
            <a:off x="5695761" y="539252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30000">
                <a:srgbClr val="FFB7B7"/>
              </a:gs>
              <a:gs pos="0">
                <a:srgbClr val="EDC9C9"/>
              </a:gs>
              <a:gs pos="100000">
                <a:srgbClr val="FFB7B7"/>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1" name="Rectangle 19"/>
          <p:cNvSpPr/>
          <p:nvPr/>
        </p:nvSpPr>
        <p:spPr>
          <a:xfrm rot="-60000">
            <a:off x="5641737" y="3521785"/>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2" name="Rectangle 19"/>
          <p:cNvSpPr/>
          <p:nvPr/>
        </p:nvSpPr>
        <p:spPr>
          <a:xfrm rot="-60000">
            <a:off x="326334" y="5464613"/>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0">
                <a:srgbClr val="CDC1DB"/>
              </a:gs>
              <a:gs pos="27000">
                <a:srgbClr val="CC9EFE"/>
              </a:gs>
              <a:gs pos="76000">
                <a:srgbClr val="CC9EFE"/>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3" name="Rectangle 19"/>
          <p:cNvSpPr/>
          <p:nvPr/>
        </p:nvSpPr>
        <p:spPr>
          <a:xfrm rot="-60000">
            <a:off x="2082029" y="5392524"/>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sp>
        <p:nvSpPr>
          <p:cNvPr id="34" name="Rectangle 19"/>
          <p:cNvSpPr/>
          <p:nvPr/>
        </p:nvSpPr>
        <p:spPr>
          <a:xfrm rot="-60000">
            <a:off x="7370550" y="5390247"/>
            <a:ext cx="1371430" cy="996185"/>
          </a:xfrm>
          <a:custGeom>
            <a:avLst/>
            <a:gdLst>
              <a:gd name="connsiteX0" fmla="*/ 0 w 1339596"/>
              <a:gd name="connsiteY0" fmla="*/ 0 h 1219200"/>
              <a:gd name="connsiteX1" fmla="*/ 1339596 w 1339596"/>
              <a:gd name="connsiteY1" fmla="*/ 0 h 1219200"/>
              <a:gd name="connsiteX2" fmla="*/ 1339596 w 1339596"/>
              <a:gd name="connsiteY2" fmla="*/ 1219200 h 1219200"/>
              <a:gd name="connsiteX3" fmla="*/ 0 w 1339596"/>
              <a:gd name="connsiteY3" fmla="*/ 1219200 h 1219200"/>
              <a:gd name="connsiteX4" fmla="*/ 0 w 1339596"/>
              <a:gd name="connsiteY4" fmla="*/ 0 h 1219200"/>
              <a:gd name="connsiteX0" fmla="*/ 0 w 1339596"/>
              <a:gd name="connsiteY0" fmla="*/ 11733 h 1230933"/>
              <a:gd name="connsiteX1" fmla="*/ 1306342 w 1339596"/>
              <a:gd name="connsiteY1" fmla="*/ 0 h 1230933"/>
              <a:gd name="connsiteX2" fmla="*/ 1339596 w 1339596"/>
              <a:gd name="connsiteY2" fmla="*/ 1230933 h 1230933"/>
              <a:gd name="connsiteX3" fmla="*/ 0 w 1339596"/>
              <a:gd name="connsiteY3" fmla="*/ 1230933 h 1230933"/>
              <a:gd name="connsiteX4" fmla="*/ 0 w 1339596"/>
              <a:gd name="connsiteY4" fmla="*/ 11733 h 1230933"/>
              <a:gd name="connsiteX0" fmla="*/ 55747 w 1339596"/>
              <a:gd name="connsiteY0" fmla="*/ 12706 h 1230933"/>
              <a:gd name="connsiteX1" fmla="*/ 1306342 w 1339596"/>
              <a:gd name="connsiteY1" fmla="*/ 0 h 1230933"/>
              <a:gd name="connsiteX2" fmla="*/ 1339596 w 1339596"/>
              <a:gd name="connsiteY2" fmla="*/ 1230933 h 1230933"/>
              <a:gd name="connsiteX3" fmla="*/ 0 w 1339596"/>
              <a:gd name="connsiteY3" fmla="*/ 1230933 h 1230933"/>
              <a:gd name="connsiteX4" fmla="*/ 55747 w 1339596"/>
              <a:gd name="connsiteY4" fmla="*/ 12706 h 1230933"/>
              <a:gd name="connsiteX0" fmla="*/ 28195 w 1339596"/>
              <a:gd name="connsiteY0" fmla="*/ 12225 h 1230933"/>
              <a:gd name="connsiteX1" fmla="*/ 1306342 w 1339596"/>
              <a:gd name="connsiteY1" fmla="*/ 0 h 1230933"/>
              <a:gd name="connsiteX2" fmla="*/ 1339596 w 1339596"/>
              <a:gd name="connsiteY2" fmla="*/ 1230933 h 1230933"/>
              <a:gd name="connsiteX3" fmla="*/ 0 w 1339596"/>
              <a:gd name="connsiteY3" fmla="*/ 1230933 h 1230933"/>
              <a:gd name="connsiteX4" fmla="*/ 28195 w 1339596"/>
              <a:gd name="connsiteY4" fmla="*/ 12225 h 1230933"/>
              <a:gd name="connsiteX0" fmla="*/ 28195 w 1353846"/>
              <a:gd name="connsiteY0" fmla="*/ 6385 h 1225093"/>
              <a:gd name="connsiteX1" fmla="*/ 1353846 w 1353846"/>
              <a:gd name="connsiteY1" fmla="*/ 0 h 1225093"/>
              <a:gd name="connsiteX2" fmla="*/ 1339596 w 1353846"/>
              <a:gd name="connsiteY2" fmla="*/ 1225093 h 1225093"/>
              <a:gd name="connsiteX3" fmla="*/ 0 w 1353846"/>
              <a:gd name="connsiteY3" fmla="*/ 1225093 h 1225093"/>
              <a:gd name="connsiteX4" fmla="*/ 28195 w 1353846"/>
              <a:gd name="connsiteY4" fmla="*/ 6385 h 1225093"/>
              <a:gd name="connsiteX0" fmla="*/ 20681 w 1353846"/>
              <a:gd name="connsiteY0" fmla="*/ 6253 h 1225093"/>
              <a:gd name="connsiteX1" fmla="*/ 1353846 w 1353846"/>
              <a:gd name="connsiteY1" fmla="*/ 0 h 1225093"/>
              <a:gd name="connsiteX2" fmla="*/ 1339596 w 1353846"/>
              <a:gd name="connsiteY2" fmla="*/ 1225093 h 1225093"/>
              <a:gd name="connsiteX3" fmla="*/ 0 w 1353846"/>
              <a:gd name="connsiteY3" fmla="*/ 1225093 h 1225093"/>
              <a:gd name="connsiteX4" fmla="*/ 20681 w 1353846"/>
              <a:gd name="connsiteY4" fmla="*/ 6253 h 1225093"/>
              <a:gd name="connsiteX0" fmla="*/ 20681 w 1339596"/>
              <a:gd name="connsiteY0" fmla="*/ 6603 h 1225443"/>
              <a:gd name="connsiteX1" fmla="*/ 1333808 w 1339596"/>
              <a:gd name="connsiteY1" fmla="*/ 0 h 1225443"/>
              <a:gd name="connsiteX2" fmla="*/ 1339596 w 1339596"/>
              <a:gd name="connsiteY2" fmla="*/ 1225443 h 1225443"/>
              <a:gd name="connsiteX3" fmla="*/ 0 w 1339596"/>
              <a:gd name="connsiteY3" fmla="*/ 1225443 h 1225443"/>
              <a:gd name="connsiteX4" fmla="*/ 20681 w 1339596"/>
              <a:gd name="connsiteY4" fmla="*/ 6603 h 1225443"/>
              <a:gd name="connsiteX0" fmla="*/ 33205 w 1339596"/>
              <a:gd name="connsiteY0" fmla="*/ 6822 h 1225443"/>
              <a:gd name="connsiteX1" fmla="*/ 1333808 w 1339596"/>
              <a:gd name="connsiteY1" fmla="*/ 0 h 1225443"/>
              <a:gd name="connsiteX2" fmla="*/ 1339596 w 1339596"/>
              <a:gd name="connsiteY2" fmla="*/ 1225443 h 1225443"/>
              <a:gd name="connsiteX3" fmla="*/ 0 w 1339596"/>
              <a:gd name="connsiteY3" fmla="*/ 1225443 h 1225443"/>
              <a:gd name="connsiteX4" fmla="*/ 33205 w 1339596"/>
              <a:gd name="connsiteY4" fmla="*/ 6822 h 1225443"/>
              <a:gd name="connsiteX0" fmla="*/ 13167 w 1339596"/>
              <a:gd name="connsiteY0" fmla="*/ 6472 h 1225443"/>
              <a:gd name="connsiteX1" fmla="*/ 1333808 w 1339596"/>
              <a:gd name="connsiteY1" fmla="*/ 0 h 1225443"/>
              <a:gd name="connsiteX2" fmla="*/ 1339596 w 1339596"/>
              <a:gd name="connsiteY2" fmla="*/ 1225443 h 1225443"/>
              <a:gd name="connsiteX3" fmla="*/ 0 w 1339596"/>
              <a:gd name="connsiteY3" fmla="*/ 1225443 h 1225443"/>
              <a:gd name="connsiteX4" fmla="*/ 13167 w 1339596"/>
              <a:gd name="connsiteY4" fmla="*/ 6472 h 1225443"/>
              <a:gd name="connsiteX0" fmla="*/ 13167 w 1333884"/>
              <a:gd name="connsiteY0" fmla="*/ 6472 h 1225443"/>
              <a:gd name="connsiteX1" fmla="*/ 1333808 w 1333884"/>
              <a:gd name="connsiteY1" fmla="*/ 0 h 1225443"/>
              <a:gd name="connsiteX2" fmla="*/ 1302330 w 1333884"/>
              <a:gd name="connsiteY2" fmla="*/ 1207253 h 1225443"/>
              <a:gd name="connsiteX3" fmla="*/ 0 w 1333884"/>
              <a:gd name="connsiteY3" fmla="*/ 1225443 h 1225443"/>
              <a:gd name="connsiteX4" fmla="*/ 13167 w 1333884"/>
              <a:gd name="connsiteY4" fmla="*/ 6472 h 1225443"/>
              <a:gd name="connsiteX0" fmla="*/ 13167 w 1334211"/>
              <a:gd name="connsiteY0" fmla="*/ 6472 h 1232826"/>
              <a:gd name="connsiteX1" fmla="*/ 1333808 w 1334211"/>
              <a:gd name="connsiteY1" fmla="*/ 0 h 1232826"/>
              <a:gd name="connsiteX2" fmla="*/ 1331950 w 1334211"/>
              <a:gd name="connsiteY2" fmla="*/ 1232826 h 1232826"/>
              <a:gd name="connsiteX3" fmla="*/ 0 w 1334211"/>
              <a:gd name="connsiteY3" fmla="*/ 1225443 h 1232826"/>
              <a:gd name="connsiteX4" fmla="*/ 13167 w 1334211"/>
              <a:gd name="connsiteY4" fmla="*/ 6472 h 1232826"/>
              <a:gd name="connsiteX0" fmla="*/ 13167 w 1333952"/>
              <a:gd name="connsiteY0" fmla="*/ 6472 h 1225443"/>
              <a:gd name="connsiteX1" fmla="*/ 1333808 w 1333952"/>
              <a:gd name="connsiteY1" fmla="*/ 0 h 1225443"/>
              <a:gd name="connsiteX2" fmla="*/ 1319601 w 1333952"/>
              <a:gd name="connsiteY2" fmla="*/ 1222588 h 1225443"/>
              <a:gd name="connsiteX3" fmla="*/ 0 w 1333952"/>
              <a:gd name="connsiteY3" fmla="*/ 1225443 h 1225443"/>
              <a:gd name="connsiteX4" fmla="*/ 13167 w 1333952"/>
              <a:gd name="connsiteY4" fmla="*/ 6472 h 1225443"/>
              <a:gd name="connsiteX0" fmla="*/ 30785 w 1333952"/>
              <a:gd name="connsiteY0" fmla="*/ 0 h 1235984"/>
              <a:gd name="connsiteX1" fmla="*/ 1333808 w 1333952"/>
              <a:gd name="connsiteY1" fmla="*/ 10541 h 1235984"/>
              <a:gd name="connsiteX2" fmla="*/ 1319601 w 1333952"/>
              <a:gd name="connsiteY2" fmla="*/ 1233129 h 1235984"/>
              <a:gd name="connsiteX3" fmla="*/ 0 w 1333952"/>
              <a:gd name="connsiteY3" fmla="*/ 1235984 h 1235984"/>
              <a:gd name="connsiteX4" fmla="*/ 30785 w 1333952"/>
              <a:gd name="connsiteY4" fmla="*/ 0 h 1235984"/>
              <a:gd name="connsiteX0" fmla="*/ 30785 w 1319601"/>
              <a:gd name="connsiteY0" fmla="*/ 0 h 1235984"/>
              <a:gd name="connsiteX1" fmla="*/ 1312848 w 1319601"/>
              <a:gd name="connsiteY1" fmla="*/ 20567 h 1235984"/>
              <a:gd name="connsiteX2" fmla="*/ 1319601 w 1319601"/>
              <a:gd name="connsiteY2" fmla="*/ 1233129 h 1235984"/>
              <a:gd name="connsiteX3" fmla="*/ 0 w 1319601"/>
              <a:gd name="connsiteY3" fmla="*/ 1235984 h 1235984"/>
              <a:gd name="connsiteX4" fmla="*/ 30785 w 1319601"/>
              <a:gd name="connsiteY4" fmla="*/ 0 h 12359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9601" h="1235984">
                <a:moveTo>
                  <a:pt x="30785" y="0"/>
                </a:moveTo>
                <a:lnTo>
                  <a:pt x="1312848" y="20567"/>
                </a:lnTo>
                <a:cubicBezTo>
                  <a:pt x="1314777" y="429048"/>
                  <a:pt x="1317672" y="824648"/>
                  <a:pt x="1319601" y="1233129"/>
                </a:cubicBezTo>
                <a:lnTo>
                  <a:pt x="0" y="1235984"/>
                </a:lnTo>
                <a:lnTo>
                  <a:pt x="30785" y="0"/>
                </a:lnTo>
                <a:close/>
              </a:path>
            </a:pathLst>
          </a:custGeom>
          <a:gradFill flip="none" rotWithShape="1">
            <a:gsLst>
              <a:gs pos="21000">
                <a:srgbClr val="FEF99C"/>
              </a:gs>
              <a:gs pos="0">
                <a:srgbClr val="F6E7A6"/>
              </a:gs>
              <a:gs pos="100000">
                <a:srgbClr val="FEF99C"/>
              </a:gs>
            </a:gsLst>
            <a:lin ang="5400000" scaled="1"/>
            <a:tileRect/>
          </a:gradFill>
          <a:ln>
            <a:noFill/>
          </a:ln>
          <a:effectLst>
            <a:outerShdw blurRad="38100" dist="25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5720" tIns="45720" rIns="45720" bIns="45720" rtlCol="0" anchor="ctr"/>
          <a:lstStyle/>
          <a:p>
            <a:pPr algn="ctr"/>
            <a:endParaRPr lang="en-US" sz="1200" dirty="0">
              <a:solidFill>
                <a:prstClr val="black"/>
              </a:solidFill>
              <a:latin typeface="Arial" pitchFamily="34" charset="0"/>
              <a:cs typeface="Arial" pitchFamily="34" charset="0"/>
            </a:endParaRPr>
          </a:p>
        </p:txBody>
      </p:sp>
      <p:pic>
        <p:nvPicPr>
          <p:cNvPr id="4098" name="Picture 2" descr="C:\Users\debinman\AppData\Local\Microsoft\Windows\Temporary Internet Files\Content.IE5\61HRZR4Y\Red_star.svg[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236828"/>
            <a:ext cx="819150" cy="778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51982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1608</TotalTime>
  <Words>1343</Words>
  <Application>Microsoft Office PowerPoint</Application>
  <PresentationFormat>On-screen Show (4:3)</PresentationFormat>
  <Paragraphs>349</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Aharoni</vt:lpstr>
      <vt:lpstr>Arial</vt:lpstr>
      <vt:lpstr>Calibri</vt:lpstr>
      <vt:lpstr>Lucida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Business Model Canvas</vt:lpstr>
      <vt:lpstr>Value Proposition</vt:lpstr>
      <vt:lpstr>PowerPoint Presentation</vt:lpstr>
      <vt:lpstr>PowerPoint Presentation</vt:lpstr>
      <vt:lpstr>Customer Segments</vt:lpstr>
      <vt:lpstr>PowerPoint Presentation</vt:lpstr>
      <vt:lpstr>Channels </vt:lpstr>
      <vt:lpstr>PowerPoint Presentation</vt:lpstr>
      <vt:lpstr>Customer Relationships</vt:lpstr>
      <vt:lpstr>PowerPoint Presentation</vt:lpstr>
      <vt:lpstr>Revenue Model</vt:lpstr>
      <vt:lpstr>PowerPoint Presentation</vt:lpstr>
      <vt:lpstr>PowerPoint Presentation</vt:lpstr>
      <vt:lpstr>Partners</vt:lpstr>
      <vt:lpstr>PowerPoint Presentation</vt:lpstr>
      <vt:lpstr>Resources, Activities, Costs</vt:lpstr>
      <vt:lpstr>PowerPoint Presentation</vt:lpstr>
      <vt:lpstr>PowerPoint Presentation</vt:lpstr>
      <vt:lpstr>PowerPoint Presentation</vt:lpstr>
    </vt:vector>
  </TitlesOfParts>
  <Company>officegen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officegen</dc:creator>
  <cp:lastModifiedBy>Deborah Inman</cp:lastModifiedBy>
  <cp:revision>66</cp:revision>
  <cp:lastPrinted>2016-02-26T21:57:38Z</cp:lastPrinted>
  <dcterms:created xsi:type="dcterms:W3CDTF">2015-06-04T20:48:14Z</dcterms:created>
  <dcterms:modified xsi:type="dcterms:W3CDTF">2017-03-02T21:50:22Z</dcterms:modified>
</cp:coreProperties>
</file>